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61" r:id="rId2"/>
    <p:sldId id="271" r:id="rId3"/>
    <p:sldId id="257" r:id="rId4"/>
    <p:sldId id="287" r:id="rId5"/>
    <p:sldId id="274" r:id="rId6"/>
    <p:sldId id="275" r:id="rId7"/>
    <p:sldId id="277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73" r:id="rId16"/>
    <p:sldId id="286" r:id="rId17"/>
    <p:sldId id="276" r:id="rId18"/>
    <p:sldId id="289" r:id="rId19"/>
    <p:sldId id="288" r:id="rId20"/>
    <p:sldId id="290" r:id="rId21"/>
    <p:sldId id="291" r:id="rId22"/>
    <p:sldId id="292" r:id="rId23"/>
    <p:sldId id="293" r:id="rId24"/>
    <p:sldId id="296" r:id="rId25"/>
    <p:sldId id="297" r:id="rId26"/>
    <p:sldId id="298" r:id="rId27"/>
    <p:sldId id="299" r:id="rId28"/>
    <p:sldId id="301" r:id="rId29"/>
    <p:sldId id="300" r:id="rId30"/>
    <p:sldId id="304" r:id="rId31"/>
    <p:sldId id="305" r:id="rId32"/>
    <p:sldId id="306" r:id="rId33"/>
    <p:sldId id="307" r:id="rId34"/>
    <p:sldId id="308" r:id="rId35"/>
    <p:sldId id="302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napToGrid="0">
      <p:cViewPr>
        <p:scale>
          <a:sx n="75" d="100"/>
          <a:sy n="75" d="100"/>
        </p:scale>
        <p:origin x="66" y="32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F-4CC6-AB46-0F5752DC9A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5F-4CC6-AB46-0F5752DC9A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5F-4CC6-AB46-0F5752DC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it-IT" noProof="0" dirty="0"/>
            <a:t>Titolo fase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it-IT" noProof="0" dirty="0"/>
            <a:t>Titolo fase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it-IT" noProof="0" dirty="0"/>
            <a:t>Titolo fase 3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1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2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3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15/12/2018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8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673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077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483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692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7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58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465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237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hyperlink" Target="https://www.remix3d.com/details/G009SXJ4090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jpe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25.svg"/><Relationship Id="rId5" Type="http://schemas.openxmlformats.org/officeDocument/2006/relationships/hyperlink" Target="https://www.remix3d.com/details/G009SVJ2MKFP" TargetMode="External"/><Relationship Id="rId10" Type="http://schemas.openxmlformats.org/officeDocument/2006/relationships/image" Target="../media/image24.png"/><Relationship Id="rId4" Type="http://schemas.microsoft.com/office/2017/06/relationships/model3d" Target="../media/model3d2.glb"/><Relationship Id="rId9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ressif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5X IR proximity sensing modules</a:t>
            </a:r>
          </a:p>
          <a:p>
            <a:pPr lvl="1"/>
            <a:r>
              <a:rPr lang="it-IT"/>
              <a:t>Contains an LML393 comparator by ON Semiconductor coupled with a TRT5000 sensor by Vishay</a:t>
            </a:r>
          </a:p>
          <a:p>
            <a:pPr lvl="1"/>
            <a:r>
              <a:rPr lang="it-IT"/>
              <a:t>Functioning explained later</a:t>
            </a:r>
          </a:p>
          <a:p>
            <a:pPr lvl="1"/>
            <a:r>
              <a:rPr lang="it-IT"/>
              <a:t>Used to let the car follow a black line on the terrain</a:t>
            </a:r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2DA371-3660-4652-A76B-3D4C3078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5176" y="2651263"/>
            <a:ext cx="3996170" cy="343098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913C18E8-18E4-47BD-9F15-AB87DDA25171}"/>
              </a:ext>
            </a:extLst>
          </p:cNvPr>
          <p:cNvSpPr/>
          <p:nvPr/>
        </p:nvSpPr>
        <p:spPr>
          <a:xfrm>
            <a:off x="3076399" y="34253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18C97AA-5432-480E-87A4-DA0AA9032672}"/>
              </a:ext>
            </a:extLst>
          </p:cNvPr>
          <p:cNvSpPr/>
          <p:nvPr/>
        </p:nvSpPr>
        <p:spPr>
          <a:xfrm>
            <a:off x="2661236" y="35777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103755" y="3585122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A4C4636-EE5E-4593-9876-D0193D2303EA}"/>
              </a:ext>
            </a:extLst>
          </p:cNvPr>
          <p:cNvSpPr/>
          <p:nvPr/>
        </p:nvSpPr>
        <p:spPr>
          <a:xfrm>
            <a:off x="3423409" y="3290679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95626BA-ED74-4E66-AF8D-C309B954DC65}"/>
              </a:ext>
            </a:extLst>
          </p:cNvPr>
          <p:cNvSpPr/>
          <p:nvPr/>
        </p:nvSpPr>
        <p:spPr>
          <a:xfrm>
            <a:off x="3738675" y="3102768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5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248500" y="243102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53F9AF-B120-40EA-B817-9D69675B08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7861" y="2431024"/>
            <a:ext cx="3521471" cy="352147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passive buzzer:</a:t>
            </a:r>
          </a:p>
          <a:p>
            <a:pPr lvl="2"/>
            <a:r>
              <a:rPr lang="it-IT"/>
              <a:t>Can generate a fixed tone when I/O  is HIGH (3.3V)</a:t>
            </a:r>
          </a:p>
          <a:p>
            <a:pPr lvl="2"/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Con: no frequency control</a:t>
            </a:r>
          </a:p>
          <a:p>
            <a:pPr lvl="2"/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Pro: doesn’t require a pre-generated</a:t>
            </a:r>
            <a:b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waveform</a:t>
            </a:r>
          </a:p>
          <a:p>
            <a:pPr lvl="2"/>
            <a:endParaRPr lang="it-IT"/>
          </a:p>
          <a:p>
            <a:pPr lvl="2"/>
            <a:endParaRPr lang="it-IT"/>
          </a:p>
          <a:p>
            <a:pPr lvl="2"/>
            <a:endParaRPr lang="it-IT"/>
          </a:p>
          <a:p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783192" y="4191759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D68523E0-801F-4FD3-90AB-E91F75BA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2348" y="3175045"/>
            <a:ext cx="3930131" cy="262195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555562" y="209574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IR receiver module</a:t>
            </a:r>
          </a:p>
          <a:p>
            <a:pPr lvl="1"/>
            <a:r>
              <a:rPr lang="it-IT"/>
              <a:t>Basically a TL1838 Infrared Receiver mounted on a pcb + LED to signal incoming IR message</a:t>
            </a:r>
          </a:p>
          <a:p>
            <a:pPr lvl="1"/>
            <a:r>
              <a:rPr lang="it-IT"/>
              <a:t>Allows car to receive signals from any el-cheapo IR transmitter or remote control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526680" y="5176402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A2A11AFD-D4CC-46FA-9605-3FC96A8DA93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5114" y="2419990"/>
            <a:ext cx="4407539" cy="413206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85FD03A-49A9-47DD-951E-A5DD75350BB4}"/>
              </a:ext>
            </a:extLst>
          </p:cNvPr>
          <p:cNvCxnSpPr>
            <a:cxnSpLocks/>
          </p:cNvCxnSpPr>
          <p:nvPr/>
        </p:nvCxnSpPr>
        <p:spPr>
          <a:xfrm flipH="1">
            <a:off x="9246296" y="2757837"/>
            <a:ext cx="359266" cy="671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couple</a:t>
            </a:r>
            <a:r>
              <a:rPr lang="it-IT" dirty="0"/>
              <a:t> of </a:t>
            </a:r>
            <a:r>
              <a:rPr lang="it-IT" dirty="0" err="1"/>
              <a:t>transducers</a:t>
            </a:r>
            <a:r>
              <a:rPr lang="it-IT" dirty="0"/>
              <a:t>, one for </a:t>
            </a:r>
            <a:r>
              <a:rPr lang="it-IT" dirty="0" err="1"/>
              <a:t>transmitting</a:t>
            </a:r>
            <a:r>
              <a:rPr lang="it-IT" dirty="0"/>
              <a:t> and one for </a:t>
            </a:r>
            <a:r>
              <a:rPr lang="it-IT" dirty="0" err="1"/>
              <a:t>receiving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measure an </a:t>
            </a:r>
            <a:r>
              <a:rPr lang="it-IT" dirty="0" err="1"/>
              <a:t>echo</a:t>
            </a:r>
            <a:r>
              <a:rPr lang="it-IT" dirty="0"/>
              <a:t> delay,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estimating</a:t>
            </a:r>
            <a:r>
              <a:rPr lang="it-IT" dirty="0"/>
              <a:t> a linear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Mounted</a:t>
            </a:r>
            <a:r>
              <a:rPr lang="it-IT" dirty="0"/>
              <a:t> on a </a:t>
            </a:r>
            <a:r>
              <a:rPr lang="it-IT" dirty="0" err="1"/>
              <a:t>rotating</a:t>
            </a:r>
            <a:r>
              <a:rPr lang="it-IT" dirty="0"/>
              <a:t> support </a:t>
            </a:r>
            <a:r>
              <a:rPr lang="it-IT" dirty="0" err="1"/>
              <a:t>ot</a:t>
            </a:r>
            <a:r>
              <a:rPr lang="it-IT" dirty="0"/>
              <a:t> </a:t>
            </a:r>
            <a:r>
              <a:rPr lang="it-IT" dirty="0" err="1"/>
              <a:t>scan</a:t>
            </a:r>
            <a:r>
              <a:rPr lang="it-IT" dirty="0"/>
              <a:t> multiple </a:t>
            </a:r>
            <a:br>
              <a:rPr lang="it-IT" dirty="0"/>
            </a:br>
            <a:r>
              <a:rPr lang="it-IT" dirty="0" err="1"/>
              <a:t>directions</a:t>
            </a:r>
            <a:endParaRPr lang="it-IT" dirty="0"/>
          </a:p>
          <a:p>
            <a:pPr lvl="1"/>
            <a:r>
              <a:rPr lang="it-IT" dirty="0" err="1"/>
              <a:t>Kinda</a:t>
            </a:r>
            <a:r>
              <a:rPr lang="it-IT" dirty="0"/>
              <a:t> </a:t>
            </a:r>
            <a:r>
              <a:rPr lang="it-IT" dirty="0" err="1"/>
              <a:t>makes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thing look like the </a:t>
            </a:r>
            <a:r>
              <a:rPr lang="it-IT" dirty="0" err="1"/>
              <a:t>Curiosity</a:t>
            </a:r>
            <a:r>
              <a:rPr lang="it-IT" dirty="0"/>
              <a:t> </a:t>
            </a:r>
            <a:r>
              <a:rPr lang="it-IT" dirty="0" err="1"/>
              <a:t>rover</a:t>
            </a:r>
            <a:endParaRPr lang="it-IT" dirty="0"/>
          </a:p>
          <a:p>
            <a:pPr marL="274320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5D3F8F-F714-420B-AE66-FE3EC1B8C1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4101" y="3175045"/>
            <a:ext cx="3469598" cy="346959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lo 3D 3" descr="Rover Curiosity su Marte">
                <a:extLst>
                  <a:ext uri="{FF2B5EF4-FFF2-40B4-BE49-F238E27FC236}">
                    <a16:creationId xmlns:a16="http://schemas.microsoft.com/office/drawing/2014/main" id="{C95A3F3B-089F-4162-B419-00D22AE4CF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0348562"/>
                  </p:ext>
                </p:extLst>
              </p:nvPr>
            </p:nvGraphicFramePr>
            <p:xfrm>
              <a:off x="8882176" y="3548177"/>
              <a:ext cx="2583982" cy="21089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83982" cy="2108985"/>
                    </a:xfrm>
                    <a:prstGeom prst="rect">
                      <a:avLst/>
                    </a:prstGeom>
                  </am3d:spPr>
                  <am3d:camera>
                    <am3d:pos x="0" y="0" z="62898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016" d="1000000"/>
                    <am3d:preTrans dx="21602" dy="-9937771" dz="-2548208"/>
                    <am3d:scale>
                      <am3d:sx n="1000000" d="1000000"/>
                      <am3d:sy n="1000000" d="1000000"/>
                      <am3d:sz n="1000000" d="1000000"/>
                    </am3d:scale>
                    <am3d:rot ax="1446936" ay="2647369" az="1038547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33439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lo 3D 3" descr="Rover Curiosity su Marte">
                <a:extLst>
                  <a:ext uri="{FF2B5EF4-FFF2-40B4-BE49-F238E27FC236}">
                    <a16:creationId xmlns:a16="http://schemas.microsoft.com/office/drawing/2014/main" id="{C95A3F3B-089F-4162-B419-00D22AE4CF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82176" y="3548177"/>
                <a:ext cx="2583982" cy="21089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5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07"/>
                                          </p:val>
                                        </p:tav>
                                        <p:tav tm="2250">
                                          <p:val>
                                            <p:fltVal val="-0.0056"/>
                                          </p:val>
                                        </p:tav>
                                        <p:tav tm="3370">
                                          <p:val>
                                            <p:fltVal val="-0.0189"/>
                                          </p:val>
                                        </p:tav>
                                        <p:tav tm="4490">
                                          <p:val>
                                            <p:fltVal val="-0.0451"/>
                                          </p:val>
                                        </p:tav>
                                        <p:tav tm="5620">
                                          <p:val>
                                            <p:fltVal val="-0.0884"/>
                                          </p:val>
                                        </p:tav>
                                        <p:tav tm="6740">
                                          <p:val>
                                            <p:fltVal val="-0.1526"/>
                                          </p:val>
                                        </p:tav>
                                        <p:tav tm="7870">
                                          <p:val>
                                            <p:fltVal val="-0.242"/>
                                          </p:val>
                                        </p:tav>
                                        <p:tav tm="8990">
                                          <p:val>
                                            <p:fltVal val="-0.3621"/>
                                          </p:val>
                                        </p:tav>
                                        <p:tav tm="10110">
                                          <p:val>
                                            <p:fltVal val="-0.515"/>
                                          </p:val>
                                        </p:tav>
                                        <p:tav tm="11240">
                                          <p:val>
                                            <p:fltVal val="-0.7059"/>
                                          </p:val>
                                        </p:tav>
                                        <p:tav tm="12360">
                                          <p:val>
                                            <p:fltVal val="-0.9411"/>
                                          </p:val>
                                        </p:tav>
                                        <p:tav tm="13480">
                                          <p:val>
                                            <p:fltVal val="-1.1925"/>
                                          </p:val>
                                        </p:tav>
                                        <p:tav tm="14610">
                                          <p:val>
                                            <p:fltVal val="-1.4022"/>
                                          </p:val>
                                        </p:tav>
                                        <p:tav tm="15730">
                                          <p:val>
                                            <p:fltVal val="-1.5733"/>
                                          </p:val>
                                        </p:tav>
                                        <p:tav tm="16850">
                                          <p:val>
                                            <p:fltVal val="-1.7072"/>
                                          </p:val>
                                        </p:tav>
                                        <p:tav tm="17980">
                                          <p:val>
                                            <p:fltVal val="-1.8096"/>
                                          </p:val>
                                        </p:tav>
                                        <p:tav tm="19100">
                                          <p:val>
                                            <p:fltVal val="-1.8854"/>
                                          </p:val>
                                        </p:tav>
                                        <p:tav tm="20220">
                                          <p:val>
                                            <p:fltVal val="-1.9375"/>
                                          </p:val>
                                        </p:tav>
                                        <p:tav tm="21350">
                                          <p:val>
                                            <p:fltVal val="-1.9707"/>
                                          </p:val>
                                        </p:tav>
                                        <p:tav tm="22470">
                                          <p:val>
                                            <p:fltVal val="-1.9894"/>
                                          </p:val>
                                        </p:tav>
                                        <p:tav tm="23600">
                                          <p:val>
                                            <p:fltVal val="-1.9977"/>
                                          </p:val>
                                        </p:tav>
                                        <p:tav tm="24720">
                                          <p:val>
                                            <p:fltVal val="-1.9999"/>
                                          </p:val>
                                        </p:tav>
                                        <p:tav tm="25840">
                                          <p:val>
                                            <p:fltVal val="-1.5339"/>
                                          </p:val>
                                        </p:tav>
                                        <p:tav tm="26970">
                                          <p:val>
                                            <p:fltVal val="0.5131"/>
                                          </p:val>
                                        </p:tav>
                                        <p:tav tm="28090">
                                          <p:val>
                                            <p:fltVal val="3.6063"/>
                                          </p:val>
                                        </p:tav>
                                        <p:tav tm="29210">
                                          <p:val>
                                            <p:fltVal val="7.5428"/>
                                          </p:val>
                                        </p:tav>
                                        <p:tav tm="30340">
                                          <p:val>
                                            <p:fltVal val="12.215"/>
                                          </p:val>
                                        </p:tav>
                                        <p:tav tm="31460">
                                          <p:val>
                                            <p:fltVal val="17.5521"/>
                                          </p:val>
                                        </p:tav>
                                        <p:tav tm="32580">
                                          <p:val>
                                            <p:fltVal val="23.5026"/>
                                          </p:val>
                                        </p:tav>
                                        <p:tav tm="33710">
                                          <p:val>
                                            <p:fltVal val="29.9662"/>
                                          </p:val>
                                        </p:tav>
                                        <p:tav tm="34830">
                                          <p:val>
                                            <p:fltVal val="37.0276"/>
                                          </p:val>
                                        </p:tav>
                                        <p:tav tm="35960">
                                          <p:val>
                                            <p:fltVal val="44.6047"/>
                                          </p:val>
                                        </p:tav>
                                        <p:tav tm="37080">
                                          <p:val>
                                            <p:fltVal val="52.675"/>
                                          </p:val>
                                        </p:tav>
                                        <p:tav tm="38200">
                                          <p:val>
                                            <p:fltVal val="61.2192"/>
                                          </p:val>
                                        </p:tav>
                                        <p:tav tm="39330">
                                          <p:val>
                                            <p:fltVal val="70.2203"/>
                                          </p:val>
                                        </p:tav>
                                        <p:tav tm="40450">
                                          <p:val>
                                            <p:fltVal val="79.6634"/>
                                          </p:val>
                                        </p:tav>
                                        <p:tav tm="41570">
                                          <p:val>
                                            <p:fltVal val="89.445"/>
                                          </p:val>
                                        </p:tav>
                                        <p:tav tm="42700">
                                          <p:val>
                                            <p:fltVal val="99.7295"/>
                                          </p:val>
                                        </p:tav>
                                        <p:tav tm="43820">
                                          <p:val>
                                            <p:fltVal val="110.4196"/>
                                          </p:val>
                                        </p:tav>
                                        <p:tav tm="44940">
                                          <p:val>
                                            <p:fltVal val="121.5053"/>
                                          </p:val>
                                        </p:tav>
                                        <p:tav tm="46070">
                                          <p:val>
                                            <p:fltVal val="132.9774"/>
                                          </p:val>
                                        </p:tav>
                                        <p:tav tm="47190">
                                          <p:val>
                                            <p:fltVal val="144.8275"/>
                                          </p:val>
                                        </p:tav>
                                        <p:tav tm="48310">
                                          <p:val>
                                            <p:fltVal val="157.04761"/>
                                          </p:val>
                                        </p:tav>
                                        <p:tav tm="49440">
                                          <p:val>
                                            <p:fltVal val="169.5166"/>
                                          </p:val>
                                        </p:tav>
                                        <p:tav tm="50560">
                                          <p:val>
                                            <p:fltVal val="182.3239"/>
                                          </p:val>
                                        </p:tav>
                                        <p:tav tm="51690">
                                          <p:val>
                                            <p:fltVal val="195.0173"/>
                                          </p:val>
                                        </p:tav>
                                        <p:tav tm="52810">
                                          <p:val>
                                            <p:fltVal val="207.46809"/>
                                          </p:val>
                                        </p:tav>
                                        <p:tav tm="53930">
                                          <p:val>
                                            <p:fltVal val="219.4474"/>
                                          </p:val>
                                        </p:tav>
                                        <p:tav tm="55060">
                                          <p:val>
                                            <p:fltVal val="231.0605"/>
                                          </p:val>
                                        </p:tav>
                                        <p:tav tm="56180">
                                          <p:val>
                                            <p:fltVal val="242.39909"/>
                                          </p:val>
                                        </p:tav>
                                        <p:tav tm="57300">
                                          <p:val>
                                            <p:fltVal val="253.25211"/>
                                          </p:val>
                                        </p:tav>
                                        <p:tav tm="58430">
                                          <p:val>
                                            <p:fltVal val="263.71341"/>
                                          </p:val>
                                        </p:tav>
                                        <p:tav tm="59550">
                                          <p:val>
                                            <p:fltVal val="273.86151"/>
                                          </p:val>
                                        </p:tav>
                                        <p:tav tm="60670">
                                          <p:val>
                                            <p:fltVal val="283.50409"/>
                                          </p:val>
                                        </p:tav>
                                        <p:tav tm="61800">
                                          <p:val>
                                            <p:fltVal val="292.72171"/>
                                          </p:val>
                                        </p:tav>
                                        <p:tav tm="62920">
                                          <p:val>
                                            <p:fltVal val="301.57761"/>
                                          </p:val>
                                        </p:tav>
                                        <p:tav tm="64040">
                                          <p:val>
                                            <p:fltVal val="309.89859"/>
                                          </p:val>
                                        </p:tav>
                                        <p:tav tm="65170">
                                          <p:val>
                                            <p:fltVal val="317.7485"/>
                                          </p:val>
                                        </p:tav>
                                        <p:tav tm="66290">
                                          <p:val>
                                            <p:fltVal val="325.1716"/>
                                          </p:val>
                                        </p:tav>
                                        <p:tav tm="67420">
                                          <p:val>
                                            <p:fltVal val="332.01221"/>
                                          </p:val>
                                        </p:tav>
                                        <p:tav tm="68540">
                                          <p:val>
                                            <p:fltVal val="338.366"/>
                                          </p:val>
                                        </p:tav>
                                        <p:tav tm="69660">
                                          <p:val>
                                            <p:fltVal val="344.08609"/>
                                          </p:val>
                                        </p:tav>
                                        <p:tav tm="70790">
                                          <p:val>
                                            <p:fltVal val="349.19031"/>
                                          </p:val>
                                        </p:tav>
                                        <p:tav tm="71910">
                                          <p:val>
                                            <p:fltVal val="353.66071"/>
                                          </p:val>
                                        </p:tav>
                                        <p:tav tm="73030">
                                          <p:val>
                                            <p:fltVal val="357.34021"/>
                                          </p:val>
                                        </p:tav>
                                        <p:tav tm="74160">
                                          <p:val>
                                            <p:fltVal val="360.1506"/>
                                          </p:val>
                                        </p:tav>
                                        <p:tav tm="75280">
                                          <p:val>
                                            <p:fltVal val="361.84619"/>
                                          </p:val>
                                        </p:tav>
                                        <p:tav tm="76400">
                                          <p:val>
                                            <p:fltVal val="361.99869"/>
                                          </p:val>
                                        </p:tav>
                                        <p:tav tm="77530">
                                          <p:val>
                                            <p:fltVal val="361.98318"/>
                                          </p:val>
                                        </p:tav>
                                        <p:tav tm="78650">
                                          <p:val>
                                            <p:fltVal val="361.93341"/>
                                          </p:val>
                                        </p:tav>
                                        <p:tav tm="79780">
                                          <p:val>
                                            <p:fltVal val="361.83051"/>
                                          </p:val>
                                        </p:tav>
                                        <p:tav tm="80900">
                                          <p:val>
                                            <p:fltVal val="361.655"/>
                                          </p:val>
                                        </p:tav>
                                        <p:tav tm="82020">
                                          <p:val>
                                            <p:fltVal val="361.3844"/>
                                          </p:val>
                                        </p:tav>
                                        <p:tav tm="83150">
                                          <p:val>
                                            <p:fltVal val="361.00391"/>
                                          </p:val>
                                        </p:tav>
                                        <p:tav tm="84270">
                                          <p:val>
                                            <p:fltVal val="360.62131"/>
                                          </p:val>
                                        </p:tav>
                                        <p:tav tm="85390">
                                          <p:val>
                                            <p:fltVal val="360.34891"/>
                                          </p:val>
                                        </p:tav>
                                        <p:tav tm="86520">
                                          <p:val>
                                            <p:fltVal val="360.17181"/>
                                          </p:val>
                                        </p:tav>
                                        <p:tav tm="87640">
                                          <p:val>
                                            <p:fltVal val="360.0679"/>
                                          </p:val>
                                        </p:tav>
                                        <p:tav tm="88760">
                                          <p:val>
                                            <p:fltVal val="360.0173"/>
                                          </p:val>
                                        </p:tav>
                                        <p:tav tm="89890">
                                          <p:val>
                                            <p:fltVal val="360.00131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0"/>
                                          </p:val>
                                        </p:tav>
                                        <p:tav tm="3370">
                                          <p:val>
                                            <p:fltVal val="-0.0002"/>
                                          </p:val>
                                        </p:tav>
                                        <p:tav tm="4490">
                                          <p:val>
                                            <p:fltVal val="-0.0005"/>
                                          </p:val>
                                        </p:tav>
                                        <p:tav tm="5620">
                                          <p:val>
                                            <p:fltVal val="-0.001"/>
                                          </p:val>
                                        </p:tav>
                                        <p:tav tm="6740">
                                          <p:val>
                                            <p:fltVal val="-0.0017"/>
                                          </p:val>
                                        </p:tav>
                                        <p:tav tm="7870">
                                          <p:val>
                                            <p:fltVal val="-0.0028"/>
                                          </p:val>
                                        </p:tav>
                                        <p:tav tm="8990">
                                          <p:val>
                                            <p:fltVal val="-0.0042"/>
                                          </p:val>
                                        </p:tav>
                                        <p:tav tm="10110">
                                          <p:val>
                                            <p:fltVal val="-0.006"/>
                                          </p:val>
                                        </p:tav>
                                        <p:tav tm="11240">
                                          <p:val>
                                            <p:fltVal val="-0.0078"/>
                                          </p:val>
                                        </p:tav>
                                        <p:tav tm="12360">
                                          <p:val>
                                            <p:fltVal val="-0.0092"/>
                                          </p:val>
                                        </p:tav>
                                        <p:tav tm="13480">
                                          <p:val>
                                            <p:fltVal val="-0.0102"/>
                                          </p:val>
                                        </p:tav>
                                        <p:tav tm="14610">
                                          <p:val>
                                            <p:fltVal val="-0.0109"/>
                                          </p:val>
                                        </p:tav>
                                        <p:tav tm="15730">
                                          <p:val>
                                            <p:fltVal val="-0.0114"/>
                                          </p:val>
                                        </p:tav>
                                        <p:tav tm="16850">
                                          <p:val>
                                            <p:fltVal val="-0.0117"/>
                                          </p:val>
                                        </p:tav>
                                        <p:tav tm="17980">
                                          <p:val>
                                            <p:fltVal val="-0.0119"/>
                                          </p:val>
                                        </p:tav>
                                        <p:tav tm="19100">
                                          <p:val>
                                            <p:fltVal val="-0.0119"/>
                                          </p:val>
                                        </p:tav>
                                        <p:tav tm="20220">
                                          <p:val>
                                            <p:fltVal val="-0.0119"/>
                                          </p:val>
                                        </p:tav>
                                        <p:tav tm="21350">
                                          <p:val>
                                            <p:fltVal val="-0.0119"/>
                                          </p:val>
                                        </p:tav>
                                        <p:tav tm="22470">
                                          <p:val>
                                            <p:fltVal val="-0.0115"/>
                                          </p:val>
                                        </p:tav>
                                        <p:tav tm="23600">
                                          <p:val>
                                            <p:fltVal val="-0.0105"/>
                                          </p:val>
                                        </p:tav>
                                        <p:tav tm="24720">
                                          <p:val>
                                            <p:fltVal val="-0.0084"/>
                                          </p:val>
                                        </p:tav>
                                        <p:tav tm="25840">
                                          <p:val>
                                            <p:fltVal val="-0.0051"/>
                                          </p:val>
                                        </p:tav>
                                        <p:tav tm="26970">
                                          <p:val>
                                            <p:fltVal val="-0.0002"/>
                                          </p:val>
                                        </p:tav>
                                        <p:tav tm="28090">
                                          <p:val>
                                            <p:fltVal val="0.0067"/>
                                          </p:val>
                                        </p:tav>
                                        <p:tav tm="29210">
                                          <p:val>
                                            <p:fltVal val="0.0159"/>
                                          </p:val>
                                        </p:tav>
                                        <p:tav tm="30340">
                                          <p:val>
                                            <p:fltVal val="0.0277"/>
                                          </p:val>
                                        </p:tav>
                                        <p:tav tm="31460">
                                          <p:val>
                                            <p:fltVal val="0.0425"/>
                                          </p:val>
                                        </p:tav>
                                        <p:tav tm="32580">
                                          <p:val>
                                            <p:fltVal val="0.0605"/>
                                          </p:val>
                                        </p:tav>
                                        <p:tav tm="33710">
                                          <p:val>
                                            <p:fltVal val="0.082"/>
                                          </p:val>
                                        </p:tav>
                                        <p:tav tm="34830">
                                          <p:val>
                                            <p:fltVal val="0.1075"/>
                                          </p:val>
                                        </p:tav>
                                        <p:tav tm="35960">
                                          <p:val>
                                            <p:fltVal val="0.1357"/>
                                          </p:val>
                                        </p:tav>
                                        <p:tav tm="37080">
                                          <p:val>
                                            <p:fltVal val="0.1605"/>
                                          </p:val>
                                        </p:tav>
                                        <p:tav tm="38200">
                                          <p:val>
                                            <p:fltVal val="0.1814"/>
                                          </p:val>
                                        </p:tav>
                                        <p:tav tm="39330">
                                          <p:val>
                                            <p:fltVal val="0.1987"/>
                                          </p:val>
                                        </p:tav>
                                        <p:tav tm="40450">
                                          <p:val>
                                            <p:fltVal val="0.2129"/>
                                          </p:val>
                                        </p:tav>
                                        <p:tav tm="41570">
                                          <p:val>
                                            <p:fltVal val="0.224"/>
                                          </p:val>
                                        </p:tav>
                                        <p:tav tm="42700">
                                          <p:val>
                                            <p:fltVal val="0.2328"/>
                                          </p:val>
                                        </p:tav>
                                        <p:tav tm="43820">
                                          <p:val>
                                            <p:fltVal val="0.2393"/>
                                          </p:val>
                                        </p:tav>
                                        <p:tav tm="44940">
                                          <p:val>
                                            <p:fltVal val="0.2439"/>
                                          </p:val>
                                        </p:tav>
                                        <p:tav tm="46070">
                                          <p:val>
                                            <p:fltVal val="0.2469"/>
                                          </p:val>
                                        </p:tav>
                                        <p:tav tm="47190">
                                          <p:val>
                                            <p:fltVal val="0.2487"/>
                                          </p:val>
                                        </p:tav>
                                        <p:tav tm="48310">
                                          <p:val>
                                            <p:fltVal val="0.2496"/>
                                          </p:val>
                                        </p:tav>
                                        <p:tav tm="49440">
                                          <p:val>
                                            <p:fltVal val="0.2499"/>
                                          </p:val>
                                        </p:tav>
                                        <p:tav tm="50560">
                                          <p:val>
                                            <p:fltVal val="0.2499"/>
                                          </p:val>
                                        </p:tav>
                                        <p:tav tm="51690">
                                          <p:val>
                                            <p:fltVal val="0.2499"/>
                                          </p:val>
                                        </p:tav>
                                        <p:tav tm="52810">
                                          <p:val>
                                            <p:fltVal val="0.2494"/>
                                          </p:val>
                                        </p:tav>
                                        <p:tav tm="53930">
                                          <p:val>
                                            <p:fltVal val="0.2482"/>
                                          </p:val>
                                        </p:tav>
                                        <p:tav tm="55060">
                                          <p:val>
                                            <p:fltVal val="0.246"/>
                                          </p:val>
                                        </p:tav>
                                        <p:tav tm="56180">
                                          <p:val>
                                            <p:fltVal val="0.2425"/>
                                          </p:val>
                                        </p:tav>
                                        <p:tav tm="57300">
                                          <p:val>
                                            <p:fltVal val="0.2373"/>
                                          </p:val>
                                        </p:tav>
                                        <p:tav tm="58430">
                                          <p:val>
                                            <p:fltVal val="0.2302"/>
                                          </p:val>
                                        </p:tav>
                                        <p:tav tm="59550">
                                          <p:val>
                                            <p:fltVal val="0.2206"/>
                                          </p:val>
                                        </p:tav>
                                        <p:tav tm="60670">
                                          <p:val>
                                            <p:fltVal val="0.2085"/>
                                          </p:val>
                                        </p:tav>
                                        <p:tav tm="61800">
                                          <p:val>
                                            <p:fltVal val="0.1935"/>
                                          </p:val>
                                        </p:tav>
                                        <p:tav tm="62920">
                                          <p:val>
                                            <p:fltVal val="0.175"/>
                                          </p:val>
                                        </p:tav>
                                        <p:tav tm="64040">
                                          <p:val>
                                            <p:fltVal val="0.1532"/>
                                          </p:val>
                                        </p:tav>
                                        <p:tav tm="65170">
                                          <p:val>
                                            <p:fltVal val="0.1274"/>
                                          </p:val>
                                        </p:tav>
                                        <p:tav tm="66290">
                                          <p:val>
                                            <p:fltVal val="0.0993"/>
                                          </p:val>
                                        </p:tav>
                                        <p:tav tm="67420">
                                          <p:val>
                                            <p:fltVal val="0.0752"/>
                                          </p:val>
                                        </p:tav>
                                        <p:tav tm="68540">
                                          <p:val>
                                            <p:fltVal val="0.0547"/>
                                          </p:val>
                                        </p:tav>
                                        <p:tav tm="69660">
                                          <p:val>
                                            <p:fltVal val="0.0378"/>
                                          </p:val>
                                        </p:tav>
                                        <p:tav tm="70790">
                                          <p:val>
                                            <p:fltVal val="0.024"/>
                                          </p:val>
                                        </p:tav>
                                        <p:tav tm="71910">
                                          <p:val>
                                            <p:fltVal val="0.013"/>
                                          </p:val>
                                        </p:tav>
                                        <p:tav tm="73030">
                                          <p:val>
                                            <p:fltVal val="0.0045"/>
                                          </p:val>
                                        </p:tav>
                                        <p:tav tm="74160">
                                          <p:val>
                                            <p:fltVal val="-0.0017"/>
                                          </p:val>
                                        </p:tav>
                                        <p:tav tm="75280">
                                          <p:val>
                                            <p:fltVal val="-0.0062"/>
                                          </p:val>
                                        </p:tav>
                                        <p:tav tm="76400">
                                          <p:val>
                                            <p:fltVal val="-0.0091"/>
                                          </p:val>
                                        </p:tav>
                                        <p:tav tm="77530">
                                          <p:val>
                                            <p:fltVal val="-0.0108"/>
                                          </p:val>
                                        </p:tav>
                                        <p:tav tm="78650">
                                          <p:val>
                                            <p:fltVal val="-0.0117"/>
                                          </p:val>
                                        </p:tav>
                                        <p:tav tm="79780">
                                          <p:val>
                                            <p:fltVal val="-0.0119"/>
                                          </p:val>
                                        </p:tav>
                                        <p:tav tm="80900">
                                          <p:val>
                                            <p:fltVal val="-0.0119"/>
                                          </p:val>
                                        </p:tav>
                                        <p:tav tm="82020">
                                          <p:val>
                                            <p:fltVal val="-0.0117"/>
                                          </p:val>
                                        </p:tav>
                                        <p:tav tm="83150">
                                          <p:val>
                                            <p:fltVal val="-0.0105"/>
                                          </p:val>
                                        </p:tav>
                                        <p:tav tm="84270">
                                          <p:val>
                                            <p:fltVal val="-0.0075"/>
                                          </p:val>
                                        </p:tav>
                                        <p:tav tm="85390">
                                          <p:val>
                                            <p:fltVal val="-0.0019"/>
                                          </p:val>
                                        </p:tav>
                                        <p:tav tm="86520">
                                          <p:val>
                                            <p:fltVal val="0.005"/>
                                          </p:val>
                                        </p:tav>
                                        <p:tav tm="87640">
                                          <p:val>
                                            <p:fltVal val="0.0092"/>
                                          </p:val>
                                        </p:tav>
                                        <p:tav tm="88760">
                                          <p:val>
                                            <p:fltVal val="0.0112"/>
                                          </p:val>
                                        </p:tav>
                                        <p:tav tm="89890">
                                          <p:val>
                                            <p:fltVal val="0.0119"/>
                                          </p:val>
                                        </p:tav>
                                        <p:tav tm="91010">
                                          <p:val>
                                            <p:fltVal val="0.0119"/>
                                          </p:val>
                                        </p:tav>
                                        <p:tav tm="92130">
                                          <p:val>
                                            <p:fltVal val="0.0118"/>
                                          </p:val>
                                        </p:tav>
                                        <p:tav tm="93260">
                                          <p:val>
                                            <p:fltVal val="0.0112"/>
                                          </p:val>
                                        </p:tav>
                                        <p:tav tm="94380">
                                          <p:val>
                                            <p:fltVal val="0.0097"/>
                                          </p:val>
                                        </p:tav>
                                        <p:tav tm="95510">
                                          <p:val>
                                            <p:fltVal val="0.0068"/>
                                          </p:val>
                                        </p:tav>
                                        <p:tav tm="96630">
                                          <p:val>
                                            <p:fltVal val="0.0034"/>
                                          </p:val>
                                        </p:tav>
                                        <p:tav tm="97750">
                                          <p:val>
                                            <p:fltVal val="0.0013"/>
                                          </p:val>
                                        </p:tav>
                                        <p:tav tm="98880">
                                          <p:val>
                                            <p:fltVal val="0.0003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7"/>
                                          </p:val>
                                        </p:tav>
                                        <p:tav tm="3370">
                                          <p:val>
                                            <p:fltVal val="0.999"/>
                                          </p:val>
                                        </p:tav>
                                        <p:tav tm="4490">
                                          <p:val>
                                            <p:fltVal val="0.9977"/>
                                          </p:val>
                                        </p:tav>
                                        <p:tav tm="5620">
                                          <p:val>
                                            <p:fltVal val="0.9956"/>
                                          </p:val>
                                        </p:tav>
                                        <p:tav tm="6740">
                                          <p:val>
                                            <p:fltVal val="0.9925"/>
                                          </p:val>
                                        </p:tav>
                                        <p:tav tm="7870">
                                          <p:val>
                                            <p:fltVal val="0.9881"/>
                                          </p:val>
                                        </p:tav>
                                        <p:tav tm="8990">
                                          <p:val>
                                            <p:fltVal val="0.9823"/>
                                          </p:val>
                                        </p:tav>
                                        <p:tav tm="10110">
                                          <p:val>
                                            <p:fltVal val="0.9748"/>
                                          </p:val>
                                        </p:tav>
                                        <p:tav tm="11240">
                                          <p:val>
                                            <p:fltVal val="0.9674"/>
                                          </p:val>
                                        </p:tav>
                                        <p:tav tm="12360">
                                          <p:val>
                                            <p:fltVal val="0.9616"/>
                                          </p:val>
                                        </p:tav>
                                        <p:tav tm="13480">
                                          <p:val>
                                            <p:fltVal val="0.9573"/>
                                          </p:val>
                                        </p:tav>
                                        <p:tav tm="14610">
                                          <p:val>
                                            <p:fltVal val="0.9542"/>
                                          </p:val>
                                        </p:tav>
                                        <p:tav tm="15730">
                                          <p:val>
                                            <p:fltVal val="0.9521"/>
                                          </p:val>
                                        </p:tav>
                                        <p:tav tm="16850">
                                          <p:val>
                                            <p:fltVal val="0.9508"/>
                                          </p:val>
                                        </p:tav>
                                        <p:tav tm="17980">
                                          <p:val>
                                            <p:fltVal val="0.9502"/>
                                          </p:val>
                                        </p:tav>
                                        <p:tav tm="19100">
                                          <p:val>
                                            <p:fltVal val="0.95"/>
                                          </p:val>
                                        </p:tav>
                                        <p:tav tm="20220">
                                          <p:val>
                                            <p:fltVal val="0.9499"/>
                                          </p:val>
                                        </p:tav>
                                        <p:tav tm="21350">
                                          <p:val>
                                            <p:fltVal val="0.9503"/>
                                          </p:val>
                                        </p:tav>
                                        <p:tav tm="22470">
                                          <p:val>
                                            <p:fltVal val="0.9523"/>
                                          </p:val>
                                        </p:tav>
                                        <p:tav tm="23600">
                                          <p:val>
                                            <p:fltVal val="0.9576"/>
                                          </p:val>
                                        </p:tav>
                                        <p:tav tm="24720">
                                          <p:val>
                                            <p:fltVal val="0.9681"/>
                                          </p:val>
                                        </p:tav>
                                        <p:tav tm="25840">
                                          <p:val>
                                            <p:fltVal val="0.9829"/>
                                          </p:val>
                                        </p:tav>
                                        <p:tav tm="26970">
                                          <p:val>
                                            <p:fltVal val="0.9929"/>
                                          </p:val>
                                        </p:tav>
                                        <p:tav tm="28090">
                                          <p:val>
                                            <p:fltVal val="0.9979"/>
                                          </p:val>
                                        </p:tav>
                                        <p:tav tm="29210">
                                          <p:val>
                                            <p:fltVal val="0.9997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9"/>
                                          </p:val>
                                        </p:tav>
                                        <p:tav tm="68540">
                                          <p:val>
                                            <p:fltVal val="0.9993"/>
                                          </p:val>
                                        </p:tav>
                                        <p:tav tm="69660">
                                          <p:val>
                                            <p:fltVal val="0.9977"/>
                                          </p:val>
                                        </p:tav>
                                        <p:tav tm="70790">
                                          <p:val>
                                            <p:fltVal val="0.9944"/>
                                          </p:val>
                                        </p:tav>
                                        <p:tav tm="71910">
                                          <p:val>
                                            <p:fltVal val="0.9887"/>
                                          </p:val>
                                        </p:tav>
                                        <p:tav tm="73030">
                                          <p:val>
                                            <p:fltVal val="0.9802"/>
                                          </p:val>
                                        </p:tav>
                                        <p:tav tm="74160">
                                          <p:val>
                                            <p:fltVal val="0.9692"/>
                                          </p:val>
                                        </p:tav>
                                        <p:tav tm="75280">
                                          <p:val>
                                            <p:fltVal val="0.9608"/>
                                          </p:val>
                                        </p:tav>
                                        <p:tav tm="76400">
                                          <p:val>
                                            <p:fltVal val="0.9553"/>
                                          </p:val>
                                        </p:tav>
                                        <p:tav tm="77530">
                                          <p:val>
                                            <p:fltVal val="0.9521"/>
                                          </p:val>
                                        </p:tav>
                                        <p:tav tm="78650">
                                          <p:val>
                                            <p:fltVal val="0.9505"/>
                                          </p:val>
                                        </p:tav>
                                        <p:tav tm="79780">
                                          <p:val>
                                            <p:fltVal val="0.95"/>
                                          </p:val>
                                        </p:tav>
                                        <p:tav tm="80900">
                                          <p:val>
                                            <p:fltVal val="0.95"/>
                                          </p:val>
                                        </p:tav>
                                        <p:tav tm="82020">
                                          <p:val>
                                            <p:fltVal val="0.9505"/>
                                          </p:val>
                                        </p:tav>
                                        <p:tav tm="83150">
                                          <p:val>
                                            <p:fltVal val="0.953"/>
                                          </p:val>
                                        </p:tav>
                                        <p:tav tm="84270">
                                          <p:val>
                                            <p:fltVal val="0.9593"/>
                                          </p:val>
                                        </p:tav>
                                        <p:tav tm="85390">
                                          <p:val>
                                            <p:fltVal val="0.971"/>
                                          </p:val>
                                        </p:tav>
                                        <p:tav tm="86520">
                                          <p:val>
                                            <p:fltVal val="0.9854"/>
                                          </p:val>
                                        </p:tav>
                                        <p:tav tm="87640">
                                          <p:val>
                                            <p:fltVal val="0.9942"/>
                                          </p:val>
                                        </p:tav>
                                        <p:tav tm="88760">
                                          <p:val>
                                            <p:fltVal val="0.9985"/>
                                          </p:val>
                                        </p:tav>
                                        <p:tav tm="89890">
                                          <p:val>
                                            <p:fltVal val="0.9998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2"/>
            <a:ext cx="6397101" cy="35348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Jumper Wires</a:t>
            </a:r>
          </a:p>
          <a:p>
            <a:pPr lvl="1"/>
            <a:r>
              <a:rPr lang="it-IT"/>
              <a:t>Everything is connected using</a:t>
            </a:r>
            <a:br>
              <a:rPr lang="it-IT"/>
            </a:br>
            <a:r>
              <a:rPr lang="it-IT"/>
              <a:t>jumper wires:</a:t>
            </a:r>
          </a:p>
          <a:p>
            <a:pPr lvl="2"/>
            <a:r>
              <a:rPr lang="it-IT"/>
              <a:t>MtF</a:t>
            </a:r>
          </a:p>
          <a:p>
            <a:pPr lvl="2"/>
            <a:r>
              <a:rPr lang="it-IT"/>
              <a:t>MtM</a:t>
            </a:r>
          </a:p>
          <a:p>
            <a:pPr lvl="2"/>
            <a:r>
              <a:rPr lang="it-IT"/>
              <a:t>FtF</a:t>
            </a:r>
          </a:p>
          <a:p>
            <a:pPr lvl="2"/>
            <a:endParaRPr lang="it-IT"/>
          </a:p>
          <a:p>
            <a:pPr marL="274320" lvl="1" indent="0">
              <a:buNone/>
            </a:pPr>
            <a:endParaRPr lang="it-IT"/>
          </a:p>
          <a:p>
            <a:pPr lvl="1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5C6468-8E54-46D0-879E-4124F9303A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5049" y="1059322"/>
            <a:ext cx="5010264" cy="501026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28EB8D-C4C8-4FB7-A073-740ED80D3ED9}"/>
              </a:ext>
            </a:extLst>
          </p:cNvPr>
          <p:cNvCxnSpPr>
            <a:cxnSpLocks/>
          </p:cNvCxnSpPr>
          <p:nvPr/>
        </p:nvCxnSpPr>
        <p:spPr>
          <a:xfrm flipV="1">
            <a:off x="6347921" y="3731822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B277E2E-D29F-46D7-A23D-5BA6E1D748BB}"/>
              </a:ext>
            </a:extLst>
          </p:cNvPr>
          <p:cNvCxnSpPr>
            <a:cxnSpLocks/>
          </p:cNvCxnSpPr>
          <p:nvPr/>
        </p:nvCxnSpPr>
        <p:spPr>
          <a:xfrm flipV="1">
            <a:off x="6862734" y="452758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B290D64-1FE7-4E86-895F-E0483F0DD558}"/>
              </a:ext>
            </a:extLst>
          </p:cNvPr>
          <p:cNvCxnSpPr>
            <a:cxnSpLocks/>
          </p:cNvCxnSpPr>
          <p:nvPr/>
        </p:nvCxnSpPr>
        <p:spPr>
          <a:xfrm flipV="1">
            <a:off x="7441615" y="551251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CF7E017-E57A-4599-9B4F-7AF2E5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1" t="5635" r="4084" b="23059"/>
          <a:stretch/>
        </p:blipFill>
        <p:spPr>
          <a:xfrm>
            <a:off x="639190" y="1006272"/>
            <a:ext cx="4394447" cy="484545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</a:t>
            </a:r>
          </a:p>
          <a:p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D6963A4-70F1-4506-A8FD-BB8BB6C43ACE}"/>
              </a:ext>
            </a:extLst>
          </p:cNvPr>
          <p:cNvSpPr/>
          <p:nvPr/>
        </p:nvSpPr>
        <p:spPr>
          <a:xfrm>
            <a:off x="2364419" y="3607892"/>
            <a:ext cx="855959" cy="85595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A37C8F-7990-4BB7-AF84-B7FD31EC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345" y="3178206"/>
            <a:ext cx="2740236" cy="27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13E2DDA-17B6-4804-A282-D75F601A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03" y="468085"/>
            <a:ext cx="4751614" cy="476024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Schematics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4798946-D8D5-4330-AF3D-0F1999C7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8558" y="223158"/>
            <a:ext cx="5076008" cy="58565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F21043-4C4B-4F1B-BBA1-F6C31F880D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408" y="1138254"/>
            <a:ext cx="5795204" cy="48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BCF50-AC99-4F27-8E51-4BB62005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Putting everything together: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D24D6E5-8E43-416E-AC81-8B7C86AB27EF}"/>
              </a:ext>
            </a:extLst>
          </p:cNvPr>
          <p:cNvSpPr txBox="1">
            <a:spLocks/>
          </p:cNvSpPr>
          <p:nvPr/>
        </p:nvSpPr>
        <p:spPr>
          <a:xfrm>
            <a:off x="3187823" y="1296139"/>
            <a:ext cx="6053831" cy="116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938C1E-109A-42D2-94CE-70B35854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468" y="1580224"/>
            <a:ext cx="4415972" cy="4415972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41FCAD49-4F87-4A6F-A287-23B6DFB09495}"/>
              </a:ext>
            </a:extLst>
          </p:cNvPr>
          <p:cNvSpPr txBox="1">
            <a:spLocks/>
          </p:cNvSpPr>
          <p:nvPr/>
        </p:nvSpPr>
        <p:spPr>
          <a:xfrm>
            <a:off x="4314597" y="1700431"/>
            <a:ext cx="6053831" cy="116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(odissey)</a:t>
            </a:r>
          </a:p>
        </p:txBody>
      </p:sp>
    </p:spTree>
    <p:extLst>
      <p:ext uri="{BB962C8B-B14F-4D97-AF65-F5344CB8AC3E}">
        <p14:creationId xmlns:p14="http://schemas.microsoft.com/office/powerpoint/2010/main" val="12034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2457" y="670598"/>
            <a:ext cx="5318535" cy="5318535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0617" y="670599"/>
            <a:ext cx="6397101" cy="7082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The </a:t>
            </a:r>
            <a:r>
              <a:rPr lang="it-IT" b="1"/>
              <a:t>ESP-13</a:t>
            </a:r>
            <a:r>
              <a:rPr lang="it-IT"/>
              <a:t> is an Arduino Uno shield whith an embedded </a:t>
            </a:r>
            <a:r>
              <a:rPr lang="it-IT" b="1"/>
              <a:t>ESP-WROOM02</a:t>
            </a:r>
            <a:r>
              <a:rPr lang="it-IT"/>
              <a:t> module.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6858740" y="3087987"/>
            <a:ext cx="1754820" cy="17548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3E1B76-CA21-4FA6-AD3B-17B9A2660F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46630"/>
            <a:ext cx="2016964" cy="201696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2005199" y="1295786"/>
            <a:ext cx="4633150" cy="22870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/>
              <a:t>The </a:t>
            </a:r>
            <a:r>
              <a:rPr lang="it-IT" b="1"/>
              <a:t>ESP-WROOM02</a:t>
            </a:r>
            <a:r>
              <a:rPr lang="it-IT"/>
              <a:t> by </a:t>
            </a:r>
            <a:r>
              <a:rPr lang="it-IT" b="1"/>
              <a:t>Espressif</a:t>
            </a:r>
            <a:r>
              <a:rPr lang="it-IT"/>
              <a:t> is an integrated WiFi 802.11 b/g/n module designed for providing wireless connection to embedded systems, it’s powered by an </a:t>
            </a:r>
            <a:r>
              <a:rPr lang="it-IT" b="1"/>
              <a:t>ESP8266EX</a:t>
            </a:r>
            <a:r>
              <a:rPr lang="it-IT"/>
              <a:t> chip, a 32 bit low-power microcontroller, with 2MB of onboard memory and can be programmed with the Arduino IDE.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208626" y="3654106"/>
            <a:ext cx="6174419" cy="19081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/>
              <a:t>ESP-13</a:t>
            </a:r>
            <a:r>
              <a:rPr lang="it-IT"/>
              <a:t> by </a:t>
            </a:r>
            <a:r>
              <a:rPr lang="it-IT" b="1"/>
              <a:t>Jaycar</a:t>
            </a:r>
            <a:r>
              <a:rPr lang="it-IT"/>
              <a:t> offers a breakout for all the pins of the ESP-WROOM02, an onboard voltage divider for powering the ESP-WROOM02 itself (Arduino offers a 5V line but ESP8266 uses 3.3V signals both for powering and GPIO communication) and a level shifter for the logic signals coming from and to the Arduino.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E66FE1F-1240-4E0C-8226-A84DF50EADC1}"/>
              </a:ext>
            </a:extLst>
          </p:cNvPr>
          <p:cNvSpPr txBox="1">
            <a:spLocks/>
          </p:cNvSpPr>
          <p:nvPr/>
        </p:nvSpPr>
        <p:spPr>
          <a:xfrm>
            <a:off x="3698696" y="5591702"/>
            <a:ext cx="3385685" cy="4686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at least it should…</a:t>
            </a:r>
          </a:p>
        </p:txBody>
      </p:sp>
    </p:spTree>
    <p:extLst>
      <p:ext uri="{BB962C8B-B14F-4D97-AF65-F5344CB8AC3E}">
        <p14:creationId xmlns:p14="http://schemas.microsoft.com/office/powerpoint/2010/main" val="24508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145052" y="-549211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10810664" y="1086408"/>
            <a:ext cx="651256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9"/>
            <a:ext cx="5055016" cy="14720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b="1" dirty="0"/>
              <a:t>RX</a:t>
            </a:r>
            <a:r>
              <a:rPr lang="it-IT" dirty="0"/>
              <a:t> and </a:t>
            </a:r>
            <a:r>
              <a:rPr lang="it-IT" b="1" dirty="0"/>
              <a:t>TX</a:t>
            </a:r>
            <a:r>
              <a:rPr lang="it-IT" dirty="0"/>
              <a:t> </a:t>
            </a:r>
            <a:r>
              <a:rPr lang="it-IT" dirty="0" err="1"/>
              <a:t>pins</a:t>
            </a:r>
            <a:r>
              <a:rPr lang="it-IT" dirty="0"/>
              <a:t> on the shield, </a:t>
            </a:r>
            <a:r>
              <a:rPr lang="it-IT" dirty="0" err="1"/>
              <a:t>corresponding</a:t>
            </a:r>
            <a:r>
              <a:rPr lang="it-IT" dirty="0"/>
              <a:t> to the </a:t>
            </a:r>
            <a:r>
              <a:rPr lang="it-IT" dirty="0" err="1"/>
              <a:t>pins</a:t>
            </a:r>
            <a:r>
              <a:rPr lang="it-IT" dirty="0"/>
              <a:t> </a:t>
            </a:r>
            <a:r>
              <a:rPr lang="it-IT" b="1" dirty="0"/>
              <a:t>0 (RX) </a:t>
            </a:r>
            <a:r>
              <a:rPr lang="it-IT" dirty="0"/>
              <a:t>and </a:t>
            </a:r>
            <a:r>
              <a:rPr lang="it-IT" b="1" dirty="0"/>
              <a:t>1 (TX) </a:t>
            </a:r>
            <a:r>
              <a:rPr lang="it-IT" dirty="0"/>
              <a:t>in the Arduino layout </a:t>
            </a:r>
            <a:r>
              <a:rPr lang="it-IT" dirty="0" err="1"/>
              <a:t>were</a:t>
            </a:r>
            <a:r>
              <a:rPr lang="it-IT" dirty="0"/>
              <a:t> actually </a:t>
            </a:r>
            <a:r>
              <a:rPr lang="it-IT" b="1" dirty="0" err="1"/>
              <a:t>switched</a:t>
            </a:r>
            <a:r>
              <a:rPr lang="it-IT" dirty="0"/>
              <a:t>, rendering </a:t>
            </a:r>
            <a:r>
              <a:rPr lang="it-IT" dirty="0" err="1"/>
              <a:t>impossible</a:t>
            </a:r>
            <a:r>
              <a:rPr lang="it-IT" dirty="0"/>
              <a:t> to use the shield in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intended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.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73DE601-3EC1-4E02-ADF1-9E1A7F394D76}"/>
              </a:ext>
            </a:extLst>
          </p:cNvPr>
          <p:cNvCxnSpPr>
            <a:cxnSpLocks/>
          </p:cNvCxnSpPr>
          <p:nvPr/>
        </p:nvCxnSpPr>
        <p:spPr>
          <a:xfrm>
            <a:off x="6012771" y="2395265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EC9746D-9181-4075-9D69-5079C9493064}"/>
              </a:ext>
            </a:extLst>
          </p:cNvPr>
          <p:cNvCxnSpPr>
            <a:cxnSpLocks/>
          </p:cNvCxnSpPr>
          <p:nvPr/>
        </p:nvCxnSpPr>
        <p:spPr>
          <a:xfrm>
            <a:off x="6262457" y="2395265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DAED7978-BBAF-4E46-9860-437D85B1A7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05944" y="2768447"/>
            <a:ext cx="1887549" cy="949137"/>
          </a:xfrm>
          <a:prstGeom prst="rect">
            <a:avLst/>
          </a:prstGeom>
        </p:spPr>
      </p:pic>
      <p:pic>
        <p:nvPicPr>
          <p:cNvPr id="1026" name="Picture 2" descr="Image result for esp wroom 02">
            <a:extLst>
              <a:ext uri="{FF2B5EF4-FFF2-40B4-BE49-F238E27FC236}">
                <a16:creationId xmlns:a16="http://schemas.microsoft.com/office/drawing/2014/main" id="{D440BD3C-A047-4DAE-B90A-B94A6792A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3957390" y="2513656"/>
            <a:ext cx="149038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32134C40-0F43-49D9-879B-75A019DB9BD8}"/>
              </a:ext>
            </a:extLst>
          </p:cNvPr>
          <p:cNvSpPr txBox="1">
            <a:spLocks/>
          </p:cNvSpPr>
          <p:nvPr/>
        </p:nvSpPr>
        <p:spPr>
          <a:xfrm>
            <a:off x="1722474" y="2845807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 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6FD65A03-2C6A-4346-AC0C-6868C2CD46EA}"/>
              </a:ext>
            </a:extLst>
          </p:cNvPr>
          <p:cNvSpPr txBox="1">
            <a:spLocks/>
          </p:cNvSpPr>
          <p:nvPr/>
        </p:nvSpPr>
        <p:spPr>
          <a:xfrm>
            <a:off x="3424126" y="2845807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RX0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TX0 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4E91529-19BC-49FC-8222-B7294555EFC9}"/>
              </a:ext>
            </a:extLst>
          </p:cNvPr>
          <p:cNvCxnSpPr>
            <a:cxnSpLocks/>
          </p:cNvCxnSpPr>
          <p:nvPr/>
        </p:nvCxnSpPr>
        <p:spPr>
          <a:xfrm>
            <a:off x="2358167" y="3015233"/>
            <a:ext cx="1001930" cy="4869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3F4C33B4-DA2F-432F-B20F-AF964CB66D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05944" y="4643009"/>
            <a:ext cx="1887549" cy="949137"/>
          </a:xfrm>
          <a:prstGeom prst="rect">
            <a:avLst/>
          </a:prstGeom>
        </p:spPr>
      </p:pic>
      <p:pic>
        <p:nvPicPr>
          <p:cNvPr id="28" name="Picture 2" descr="Image result for esp wroom 02">
            <a:extLst>
              <a:ext uri="{FF2B5EF4-FFF2-40B4-BE49-F238E27FC236}">
                <a16:creationId xmlns:a16="http://schemas.microsoft.com/office/drawing/2014/main" id="{1DBE9ED1-9EE3-45B2-8D8A-3C34D6E94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3957390" y="4388218"/>
            <a:ext cx="149038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0B004B77-4F3A-4E44-971D-97F61ACDE0A8}"/>
              </a:ext>
            </a:extLst>
          </p:cNvPr>
          <p:cNvSpPr txBox="1">
            <a:spLocks/>
          </p:cNvSpPr>
          <p:nvPr/>
        </p:nvSpPr>
        <p:spPr>
          <a:xfrm>
            <a:off x="1722474" y="4720369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 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B44F21DA-D1F0-4289-A5A6-437D0C47F868}"/>
              </a:ext>
            </a:extLst>
          </p:cNvPr>
          <p:cNvSpPr txBox="1">
            <a:spLocks/>
          </p:cNvSpPr>
          <p:nvPr/>
        </p:nvSpPr>
        <p:spPr>
          <a:xfrm>
            <a:off x="3424126" y="4720369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RX0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TX0 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BD257C1-EC35-43F4-AB0A-E4E2443FD10E}"/>
              </a:ext>
            </a:extLst>
          </p:cNvPr>
          <p:cNvCxnSpPr>
            <a:cxnSpLocks/>
          </p:cNvCxnSpPr>
          <p:nvPr/>
        </p:nvCxnSpPr>
        <p:spPr>
          <a:xfrm>
            <a:off x="2310912" y="4881287"/>
            <a:ext cx="1032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2C3296C-A459-4CED-B7A8-9EB4B0454B5B}"/>
              </a:ext>
            </a:extLst>
          </p:cNvPr>
          <p:cNvCxnSpPr>
            <a:cxnSpLocks/>
          </p:cNvCxnSpPr>
          <p:nvPr/>
        </p:nvCxnSpPr>
        <p:spPr>
          <a:xfrm flipV="1">
            <a:off x="2310537" y="2993821"/>
            <a:ext cx="1030360" cy="525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506753CD-3583-444C-8D41-7E45B8092D9C}"/>
              </a:ext>
            </a:extLst>
          </p:cNvPr>
          <p:cNvCxnSpPr>
            <a:cxnSpLocks/>
          </p:cNvCxnSpPr>
          <p:nvPr/>
        </p:nvCxnSpPr>
        <p:spPr>
          <a:xfrm>
            <a:off x="2308759" y="5422971"/>
            <a:ext cx="1032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Elemento grafico 38" descr="Segno di spunta">
            <a:extLst>
              <a:ext uri="{FF2B5EF4-FFF2-40B4-BE49-F238E27FC236}">
                <a16:creationId xmlns:a16="http://schemas.microsoft.com/office/drawing/2014/main" id="{FB6F6F27-ECB1-49DF-B91E-94D3BA5EE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0509" y="3501384"/>
            <a:ext cx="914400" cy="914400"/>
          </a:xfrm>
          <a:prstGeom prst="rect">
            <a:avLst/>
          </a:prstGeom>
        </p:spPr>
      </p:pic>
      <p:pic>
        <p:nvPicPr>
          <p:cNvPr id="41" name="Elemento grafico 40" descr="Chiudi">
            <a:extLst>
              <a:ext uri="{FF2B5EF4-FFF2-40B4-BE49-F238E27FC236}">
                <a16:creationId xmlns:a16="http://schemas.microsoft.com/office/drawing/2014/main" id="{436B085F-66B6-4335-8E74-D1F345175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8167" y="5373690"/>
            <a:ext cx="807050" cy="8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  <p:bldP spid="22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D9252-7208-4B2F-BB0B-085BB579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B53CC-C494-4F68-897F-61989E4B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4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145052" y="-549211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:</a:t>
            </a:r>
          </a:p>
          <a:p>
            <a:pPr algn="just"/>
            <a:r>
              <a:rPr lang="it-IT" dirty="0"/>
              <a:t>Trash the </a:t>
            </a:r>
            <a:r>
              <a:rPr lang="it-IT" dirty="0" err="1"/>
              <a:t>whole</a:t>
            </a:r>
            <a:r>
              <a:rPr lang="it-IT" dirty="0"/>
              <a:t> thing</a:t>
            </a:r>
          </a:p>
          <a:p>
            <a:pPr lvl="1" algn="just"/>
            <a:r>
              <a:rPr lang="it-IT" dirty="0" err="1"/>
              <a:t>Tempting</a:t>
            </a:r>
            <a:r>
              <a:rPr lang="it-IT" dirty="0"/>
              <a:t> but not </a:t>
            </a:r>
            <a:r>
              <a:rPr lang="it-IT" dirty="0" err="1"/>
              <a:t>very</a:t>
            </a:r>
            <a:r>
              <a:rPr lang="it-IT" dirty="0"/>
              <a:t> cost-</a:t>
            </a:r>
            <a:r>
              <a:rPr lang="it-IT" dirty="0" err="1"/>
              <a:t>effective</a:t>
            </a:r>
            <a:endParaRPr lang="it-IT" dirty="0"/>
          </a:p>
          <a:p>
            <a:pPr algn="just"/>
            <a:r>
              <a:rPr lang="it-IT" dirty="0" err="1"/>
              <a:t>Fix</a:t>
            </a:r>
            <a:r>
              <a:rPr lang="it-IT" dirty="0"/>
              <a:t> 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dirty="0" err="1"/>
              <a:t>traces</a:t>
            </a:r>
            <a:endParaRPr lang="it-IT" dirty="0"/>
          </a:p>
          <a:p>
            <a:pPr lvl="2" algn="just"/>
            <a:r>
              <a:rPr lang="it-IT" dirty="0" err="1"/>
              <a:t>Scrape</a:t>
            </a:r>
            <a:r>
              <a:rPr lang="it-IT" dirty="0"/>
              <a:t> the </a:t>
            </a:r>
            <a:r>
              <a:rPr lang="it-IT" dirty="0" err="1"/>
              <a:t>soldermask</a:t>
            </a:r>
            <a:r>
              <a:rPr lang="it-IT" dirty="0"/>
              <a:t> to </a:t>
            </a:r>
            <a:r>
              <a:rPr lang="it-IT" dirty="0" err="1"/>
              <a:t>expose</a:t>
            </a:r>
            <a:r>
              <a:rPr lang="it-IT" dirty="0"/>
              <a:t> the </a:t>
            </a:r>
            <a:r>
              <a:rPr lang="it-IT" dirty="0" err="1"/>
              <a:t>traces</a:t>
            </a:r>
            <a:endParaRPr lang="it-IT" dirty="0"/>
          </a:p>
          <a:p>
            <a:pPr lvl="2" algn="just"/>
            <a:r>
              <a:rPr lang="it-IT" dirty="0" err="1"/>
              <a:t>cut</a:t>
            </a:r>
            <a:r>
              <a:rPr lang="it-IT" dirty="0"/>
              <a:t> the </a:t>
            </a:r>
            <a:r>
              <a:rPr lang="it-IT" dirty="0" err="1"/>
              <a:t>traces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points</a:t>
            </a:r>
          </a:p>
          <a:p>
            <a:pPr lvl="2" algn="just"/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jumper wires</a:t>
            </a:r>
          </a:p>
          <a:p>
            <a:pPr lvl="1" algn="just"/>
            <a:r>
              <a:rPr lang="it-IT" dirty="0"/>
              <a:t>Time-</a:t>
            </a:r>
            <a:r>
              <a:rPr lang="it-IT" dirty="0" err="1"/>
              <a:t>consuming</a:t>
            </a:r>
            <a:r>
              <a:rPr lang="it-IT" dirty="0"/>
              <a:t> </a:t>
            </a:r>
          </a:p>
          <a:p>
            <a:pPr lvl="1" algn="just"/>
            <a:r>
              <a:rPr lang="it-IT" dirty="0"/>
              <a:t>I </a:t>
            </a:r>
            <a:r>
              <a:rPr lang="it-IT" dirty="0" err="1"/>
              <a:t>didn’t</a:t>
            </a:r>
            <a:r>
              <a:rPr lang="it-IT" dirty="0"/>
              <a:t> have </a:t>
            </a:r>
            <a:r>
              <a:rPr lang="it-IT" dirty="0" err="1"/>
              <a:t>any</a:t>
            </a:r>
            <a:r>
              <a:rPr lang="it-IT" dirty="0"/>
              <a:t> small-</a:t>
            </a:r>
            <a:r>
              <a:rPr lang="it-IT" dirty="0" err="1"/>
              <a:t>diameter</a:t>
            </a:r>
            <a:r>
              <a:rPr lang="it-IT" dirty="0"/>
              <a:t> </a:t>
            </a:r>
            <a:r>
              <a:rPr lang="it-IT" dirty="0" err="1"/>
              <a:t>wire</a:t>
            </a:r>
            <a:r>
              <a:rPr lang="it-IT" dirty="0"/>
              <a:t> </a:t>
            </a:r>
            <a:r>
              <a:rPr lang="it-IT" dirty="0" err="1"/>
              <a:t>laying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that day</a:t>
            </a:r>
          </a:p>
          <a:p>
            <a:pPr algn="just"/>
            <a:r>
              <a:rPr lang="it-IT" dirty="0"/>
              <a:t>Just </a:t>
            </a:r>
            <a:r>
              <a:rPr lang="it-IT" dirty="0" err="1"/>
              <a:t>connect</a:t>
            </a:r>
            <a:r>
              <a:rPr lang="it-IT" dirty="0"/>
              <a:t> it </a:t>
            </a:r>
            <a:r>
              <a:rPr lang="it-IT" dirty="0" err="1"/>
              <a:t>using</a:t>
            </a:r>
            <a:r>
              <a:rPr lang="it-IT" dirty="0"/>
              <a:t> jumper wires</a:t>
            </a:r>
          </a:p>
          <a:p>
            <a:pPr lvl="1" algn="just"/>
            <a:r>
              <a:rPr lang="it-IT" b="1" dirty="0" err="1"/>
              <a:t>Lazy</a:t>
            </a:r>
            <a:r>
              <a:rPr lang="it-IT" b="1" dirty="0"/>
              <a:t> </a:t>
            </a:r>
            <a:r>
              <a:rPr lang="it-IT" b="1" dirty="0" err="1"/>
              <a:t>solution</a:t>
            </a:r>
            <a:endParaRPr lang="it-IT" b="1" dirty="0"/>
          </a:p>
          <a:p>
            <a:pPr lvl="1" algn="just"/>
            <a:r>
              <a:rPr lang="it-IT" dirty="0" err="1"/>
              <a:t>Automatically</a:t>
            </a:r>
            <a:r>
              <a:rPr lang="it-IT" dirty="0"/>
              <a:t> best </a:t>
            </a:r>
            <a:r>
              <a:rPr lang="it-IT" dirty="0" err="1"/>
              <a:t>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99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036195" y="-407697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189975D-9AD4-4043-88DB-C4DEB20C5D44}"/>
              </a:ext>
            </a:extLst>
          </p:cNvPr>
          <p:cNvCxnSpPr>
            <a:cxnSpLocks/>
          </p:cNvCxnSpPr>
          <p:nvPr/>
        </p:nvCxnSpPr>
        <p:spPr>
          <a:xfrm flipV="1">
            <a:off x="2748643" y="4083441"/>
            <a:ext cx="3940628" cy="3198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AC3C7DF-E5F9-4108-A413-F783745AED49}"/>
              </a:ext>
            </a:extLst>
          </p:cNvPr>
          <p:cNvCxnSpPr>
            <a:cxnSpLocks/>
          </p:cNvCxnSpPr>
          <p:nvPr/>
        </p:nvCxnSpPr>
        <p:spPr>
          <a:xfrm flipV="1">
            <a:off x="2887002" y="4117397"/>
            <a:ext cx="3983572" cy="125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A67D6973-6E48-442B-A793-416E3BE026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920822" y="1651561"/>
            <a:ext cx="5067500" cy="254814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E21CDF-986C-49D8-BE32-C1ABEAD38230}"/>
              </a:ext>
            </a:extLst>
          </p:cNvPr>
          <p:cNvSpPr txBox="1"/>
          <p:nvPr/>
        </p:nvSpPr>
        <p:spPr>
          <a:xfrm>
            <a:off x="3139393" y="3874024"/>
            <a:ext cx="137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RX 1 &gt; TX0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0AA581-DB89-4617-ACE9-08E633BB9DF4}"/>
              </a:ext>
            </a:extLst>
          </p:cNvPr>
          <p:cNvSpPr txBox="1"/>
          <p:nvPr/>
        </p:nvSpPr>
        <p:spPr>
          <a:xfrm rot="21225992">
            <a:off x="3625421" y="426810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TX 1 &gt; RX0</a:t>
            </a:r>
            <a:endParaRPr lang="en-US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6316F1-EA3D-4D3C-8CB6-140922501963}"/>
              </a:ext>
            </a:extLst>
          </p:cNvPr>
          <p:cNvCxnSpPr>
            <a:cxnSpLocks/>
          </p:cNvCxnSpPr>
          <p:nvPr/>
        </p:nvCxnSpPr>
        <p:spPr>
          <a:xfrm>
            <a:off x="464930" y="2504144"/>
            <a:ext cx="6333201" cy="100799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D47F09-C5B2-44EA-B280-048BA16435CD}"/>
              </a:ext>
            </a:extLst>
          </p:cNvPr>
          <p:cNvSpPr txBox="1"/>
          <p:nvPr/>
        </p:nvSpPr>
        <p:spPr>
          <a:xfrm rot="566944">
            <a:off x="3162846" y="263535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5V &gt; 5V</a:t>
            </a:r>
            <a:endParaRPr lang="en-US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19BBB85-EB18-491D-948E-D37575EDE7C0}"/>
              </a:ext>
            </a:extLst>
          </p:cNvPr>
          <p:cNvCxnSpPr>
            <a:cxnSpLocks/>
          </p:cNvCxnSpPr>
          <p:nvPr/>
        </p:nvCxnSpPr>
        <p:spPr>
          <a:xfrm>
            <a:off x="457883" y="2604771"/>
            <a:ext cx="6084431" cy="9314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6076083-5031-4BA7-BA1E-3A1BA0C3378D}"/>
              </a:ext>
            </a:extLst>
          </p:cNvPr>
          <p:cNvSpPr txBox="1"/>
          <p:nvPr/>
        </p:nvSpPr>
        <p:spPr>
          <a:xfrm rot="566944">
            <a:off x="3017714" y="3082997"/>
            <a:ext cx="162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GND &gt; GND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1"/>
      <p:bldP spid="2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036195" y="-407697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67D6973-6E48-442B-A793-416E3BE026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270330" y="1025578"/>
            <a:ext cx="1926772" cy="968860"/>
          </a:xfrm>
          <a:prstGeom prst="rect">
            <a:avLst/>
          </a:prstGeom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EC2D7858-476A-4981-9751-D5E72CF184B0}"/>
              </a:ext>
            </a:extLst>
          </p:cNvPr>
          <p:cNvSpPr/>
          <p:nvPr/>
        </p:nvSpPr>
        <p:spPr>
          <a:xfrm>
            <a:off x="8365584" y="3299536"/>
            <a:ext cx="1077773" cy="107777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F936372-0E01-4085-A152-67A560330E9B}"/>
              </a:ext>
            </a:extLst>
          </p:cNvPr>
          <p:cNvSpPr txBox="1"/>
          <p:nvPr/>
        </p:nvSpPr>
        <p:spPr>
          <a:xfrm>
            <a:off x="1156333" y="1099677"/>
            <a:ext cx="14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5V (ARDUINO)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7428921-EEEA-4DC8-AAC8-94442BD7B937}"/>
              </a:ext>
            </a:extLst>
          </p:cNvPr>
          <p:cNvSpPr txBox="1"/>
          <p:nvPr/>
        </p:nvSpPr>
        <p:spPr>
          <a:xfrm>
            <a:off x="3195770" y="1076091"/>
            <a:ext cx="14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3.3V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(ESP8266)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FED90C7-CC5A-45F5-97D6-20D194AF353A}"/>
              </a:ext>
            </a:extLst>
          </p:cNvPr>
          <p:cNvCxnSpPr>
            <a:cxnSpLocks/>
          </p:cNvCxnSpPr>
          <p:nvPr/>
        </p:nvCxnSpPr>
        <p:spPr>
          <a:xfrm>
            <a:off x="2515834" y="1343818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2484C49-CB14-4CFD-A124-8502B3A17D14}"/>
              </a:ext>
            </a:extLst>
          </p:cNvPr>
          <p:cNvCxnSpPr>
            <a:cxnSpLocks/>
          </p:cNvCxnSpPr>
          <p:nvPr/>
        </p:nvCxnSpPr>
        <p:spPr>
          <a:xfrm>
            <a:off x="6294528" y="2918388"/>
            <a:ext cx="503603" cy="6121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mage result for esp wroom 02">
            <a:extLst>
              <a:ext uri="{FF2B5EF4-FFF2-40B4-BE49-F238E27FC236}">
                <a16:creationId xmlns:a16="http://schemas.microsoft.com/office/drawing/2014/main" id="{C87B3AD2-FDCC-4255-9A3E-57D4F6BB1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4356576" y="791556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F8E5D83C-0F1E-45F1-B72B-F0F56BB52BB6}"/>
              </a:ext>
            </a:extLst>
          </p:cNvPr>
          <p:cNvSpPr txBox="1">
            <a:spLocks/>
          </p:cNvSpPr>
          <p:nvPr/>
        </p:nvSpPr>
        <p:spPr>
          <a:xfrm>
            <a:off x="148042" y="2645538"/>
            <a:ext cx="5506394" cy="115954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dirty="0" err="1"/>
              <a:t>voltage</a:t>
            </a:r>
            <a:r>
              <a:rPr lang="it-IT" dirty="0"/>
              <a:t> regulator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convert</a:t>
            </a:r>
            <a:r>
              <a:rPr lang="it-IT" dirty="0"/>
              <a:t> the 5V power 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arduino</a:t>
            </a:r>
            <a:r>
              <a:rPr lang="it-IT" dirty="0"/>
              <a:t> and </a:t>
            </a:r>
            <a:r>
              <a:rPr lang="it-IT" dirty="0" err="1"/>
              <a:t>convert</a:t>
            </a:r>
            <a:r>
              <a:rPr lang="it-IT" dirty="0"/>
              <a:t> it to a 3.3V line that can be </a:t>
            </a:r>
            <a:r>
              <a:rPr lang="it-IT" dirty="0" err="1"/>
              <a:t>used</a:t>
            </a:r>
            <a:r>
              <a:rPr lang="it-IT" dirty="0"/>
              <a:t> by the ESP8266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847DF175-41BD-46C2-98BA-DCF6FF640521}"/>
              </a:ext>
            </a:extLst>
          </p:cNvPr>
          <p:cNvSpPr txBox="1">
            <a:spLocks/>
          </p:cNvSpPr>
          <p:nvPr/>
        </p:nvSpPr>
        <p:spPr>
          <a:xfrm>
            <a:off x="113166" y="3735920"/>
            <a:ext cx="5506394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WAIT</a:t>
            </a:r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323C1B97-11F1-4F61-8034-F3A80A541A5E}"/>
              </a:ext>
            </a:extLst>
          </p:cNvPr>
          <p:cNvSpPr txBox="1">
            <a:spLocks/>
          </p:cNvSpPr>
          <p:nvPr/>
        </p:nvSpPr>
        <p:spPr>
          <a:xfrm>
            <a:off x="148042" y="4212659"/>
            <a:ext cx="5506394" cy="124108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serial </a:t>
            </a:r>
            <a:r>
              <a:rPr lang="it-IT" dirty="0" err="1"/>
              <a:t>lines</a:t>
            </a:r>
            <a:r>
              <a:rPr lang="it-IT" dirty="0"/>
              <a:t> on the ESP8266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use 3.3V </a:t>
            </a:r>
            <a:r>
              <a:rPr lang="it-IT" dirty="0" err="1"/>
              <a:t>logic</a:t>
            </a:r>
            <a:r>
              <a:rPr lang="it-IT" dirty="0"/>
              <a:t>: we need a level </a:t>
            </a:r>
            <a:r>
              <a:rPr lang="it-IT" dirty="0" err="1"/>
              <a:t>shifter</a:t>
            </a:r>
            <a:r>
              <a:rPr lang="it-IT" dirty="0"/>
              <a:t> so that 5V </a:t>
            </a:r>
            <a:r>
              <a:rPr lang="it-IT" dirty="0" err="1"/>
              <a:t>signals</a:t>
            </a:r>
            <a:r>
              <a:rPr lang="it-IT" dirty="0"/>
              <a:t> from the Arduino can be </a:t>
            </a:r>
            <a:r>
              <a:rPr lang="it-IT" dirty="0" err="1"/>
              <a:t>translated</a:t>
            </a:r>
            <a:r>
              <a:rPr lang="it-IT" dirty="0"/>
              <a:t> to 3.3V for the ESP8266 and vice versa.</a:t>
            </a:r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94AD6088-C149-4DEC-9D0A-28B5C58D316A}"/>
              </a:ext>
            </a:extLst>
          </p:cNvPr>
          <p:cNvSpPr txBox="1">
            <a:spLocks/>
          </p:cNvSpPr>
          <p:nvPr/>
        </p:nvSpPr>
        <p:spPr>
          <a:xfrm>
            <a:off x="208626" y="5443151"/>
            <a:ext cx="5506394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do we?</a:t>
            </a:r>
          </a:p>
        </p:txBody>
      </p:sp>
    </p:spTree>
    <p:extLst>
      <p:ext uri="{BB962C8B-B14F-4D97-AF65-F5344CB8AC3E}">
        <p14:creationId xmlns:p14="http://schemas.microsoft.com/office/powerpoint/2010/main" val="15630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00039 0.0632 L 0.17656 0.05139 L 0.1901 0.25024 L 0.31354 0.26227 L 0.32421 0.20093 " pathEditMode="relative" rAng="0" ptsTypes="AAAAAA">
                                      <p:cBhvr>
                                        <p:cTn id="32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2D078DD-91E2-44B5-A23C-9BF8E88A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" y="339213"/>
            <a:ext cx="6531387" cy="5610856"/>
          </a:xfrm>
          <a:prstGeom prst="rect">
            <a:avLst/>
          </a:prstGeom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41723FE1-1339-4C0C-9836-5030EFAD15D2}"/>
              </a:ext>
            </a:extLst>
          </p:cNvPr>
          <p:cNvSpPr txBox="1">
            <a:spLocks/>
          </p:cNvSpPr>
          <p:nvPr/>
        </p:nvSpPr>
        <p:spPr>
          <a:xfrm>
            <a:off x="7212644" y="3351930"/>
            <a:ext cx="4871199" cy="20213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b="1" dirty="0"/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C31B6E2F-D172-4DDD-8560-F5EB4E868A75}"/>
              </a:ext>
            </a:extLst>
          </p:cNvPr>
          <p:cNvSpPr txBox="1">
            <a:spLocks/>
          </p:cNvSpPr>
          <p:nvPr/>
        </p:nvSpPr>
        <p:spPr>
          <a:xfrm>
            <a:off x="7212646" y="1338775"/>
            <a:ext cx="4640500" cy="20213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I </a:t>
            </a:r>
            <a:r>
              <a:rPr lang="it-IT" dirty="0" err="1"/>
              <a:t>remembered</a:t>
            </a:r>
            <a:r>
              <a:rPr lang="it-IT" dirty="0"/>
              <a:t> seeing some </a:t>
            </a:r>
            <a:r>
              <a:rPr lang="it-IT" dirty="0" err="1"/>
              <a:t>years</a:t>
            </a:r>
            <a:r>
              <a:rPr lang="it-IT" dirty="0"/>
              <a:t> a go a post on </a:t>
            </a:r>
            <a:r>
              <a:rPr lang="it-IT" b="1" dirty="0"/>
              <a:t>hackaday.com </a:t>
            </a:r>
            <a:r>
              <a:rPr lang="it-IT" dirty="0" err="1"/>
              <a:t>discussing</a:t>
            </a:r>
            <a:r>
              <a:rPr lang="it-IT" dirty="0"/>
              <a:t> </a:t>
            </a:r>
            <a:r>
              <a:rPr lang="it-IT" dirty="0" err="1"/>
              <a:t>wether</a:t>
            </a:r>
            <a:r>
              <a:rPr lang="it-IT" dirty="0"/>
              <a:t> the ESP8266 </a:t>
            </a:r>
            <a:r>
              <a:rPr lang="it-IT" dirty="0" err="1"/>
              <a:t>was</a:t>
            </a:r>
            <a:r>
              <a:rPr lang="it-IT" dirty="0"/>
              <a:t> actually 5V </a:t>
            </a:r>
            <a:r>
              <a:rPr lang="it-IT" dirty="0" err="1"/>
              <a:t>tolerant</a:t>
            </a:r>
            <a:r>
              <a:rPr lang="it-IT" dirty="0"/>
              <a:t>: </a:t>
            </a:r>
            <a:r>
              <a:rPr lang="it-IT" dirty="0" err="1"/>
              <a:t>people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ESP8266 serial </a:t>
            </a:r>
            <a:r>
              <a:rPr lang="it-IT" dirty="0" err="1"/>
              <a:t>lines</a:t>
            </a:r>
            <a:r>
              <a:rPr lang="it-IT" dirty="0"/>
              <a:t> with 5V </a:t>
            </a:r>
            <a:r>
              <a:rPr lang="it-IT" dirty="0" err="1"/>
              <a:t>logic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consequences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5B9B82D3-DA24-446B-8E66-3AD9E36225C5}"/>
              </a:ext>
            </a:extLst>
          </p:cNvPr>
          <p:cNvSpPr txBox="1">
            <a:spLocks/>
          </p:cNvSpPr>
          <p:nvPr/>
        </p:nvSpPr>
        <p:spPr>
          <a:xfrm>
            <a:off x="7212644" y="3416710"/>
            <a:ext cx="4588739" cy="10299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Didn’t</a:t>
            </a:r>
            <a:r>
              <a:rPr lang="it-IT" dirty="0"/>
              <a:t> remember the post </a:t>
            </a:r>
            <a:r>
              <a:rPr lang="it-IT" dirty="0" err="1"/>
              <a:t>saying</a:t>
            </a:r>
            <a:r>
              <a:rPr lang="it-IT" dirty="0"/>
              <a:t> anything definitive </a:t>
            </a:r>
            <a:r>
              <a:rPr lang="it-IT" dirty="0" err="1"/>
              <a:t>at</a:t>
            </a:r>
            <a:r>
              <a:rPr lang="it-IT" dirty="0"/>
              <a:t> the time, but just for the </a:t>
            </a:r>
            <a:r>
              <a:rPr lang="it-IT" dirty="0" err="1"/>
              <a:t>sake</a:t>
            </a:r>
            <a:r>
              <a:rPr lang="it-IT" dirty="0"/>
              <a:t> of it I </a:t>
            </a:r>
            <a:r>
              <a:rPr lang="it-IT" dirty="0" err="1"/>
              <a:t>decided</a:t>
            </a:r>
            <a:r>
              <a:rPr lang="it-IT" dirty="0"/>
              <a:t> to look back.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EAEE52-A55A-44B5-A9A8-1D111837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87" y="3806248"/>
            <a:ext cx="9319558" cy="2289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13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306373F-A31D-4887-BC61-12DF83A2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5" y="344157"/>
            <a:ext cx="7068599" cy="54559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1708FB2-537F-4C1E-BDE8-5F6327B4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08" y="4432260"/>
            <a:ext cx="9667875" cy="16573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7537683" y="3267895"/>
            <a:ext cx="4420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With the benediction of the Espressif CEO I could finally lazily connect my ESP8266 to 5V logic without any remorse</a:t>
            </a:r>
          </a:p>
        </p:txBody>
      </p:sp>
    </p:spTree>
    <p:extLst>
      <p:ext uri="{BB962C8B-B14F-4D97-AF65-F5344CB8AC3E}">
        <p14:creationId xmlns:p14="http://schemas.microsoft.com/office/powerpoint/2010/main" val="20912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240703" y="743100"/>
            <a:ext cx="585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Ok, that looks good, can we finally use the ESP8266?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34A5466B-8278-42EE-A651-8336F4B3809F}"/>
              </a:ext>
            </a:extLst>
          </p:cNvPr>
          <p:cNvSpPr txBox="1">
            <a:spLocks/>
          </p:cNvSpPr>
          <p:nvPr/>
        </p:nvSpPr>
        <p:spPr>
          <a:xfrm>
            <a:off x="5392773" y="1112432"/>
            <a:ext cx="802477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nope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1D8ED5-540D-42E2-97A9-6F0867F80315}"/>
              </a:ext>
            </a:extLst>
          </p:cNvPr>
          <p:cNvSpPr txBox="1"/>
          <p:nvPr/>
        </p:nvSpPr>
        <p:spPr>
          <a:xfrm>
            <a:off x="338855" y="2277260"/>
            <a:ext cx="585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To be programmed using the Arduino IDE, the ESP8266 needs the </a:t>
            </a:r>
            <a:r>
              <a:rPr lang="it-IT" b="1"/>
              <a:t>AT Firmware </a:t>
            </a:r>
            <a:r>
              <a:rPr lang="it-IT"/>
              <a:t>by Espressif</a:t>
            </a:r>
            <a:endParaRPr lang="it-IT" b="1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74CE8C-4058-44B2-AC8C-61F8EA42937F}"/>
              </a:ext>
            </a:extLst>
          </p:cNvPr>
          <p:cNvSpPr txBox="1"/>
          <p:nvPr/>
        </p:nvSpPr>
        <p:spPr>
          <a:xfrm>
            <a:off x="338855" y="2921535"/>
            <a:ext cx="575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Turns out the ESP8266 came pre-flashed with the chinese </a:t>
            </a:r>
            <a:r>
              <a:rPr lang="it-IT" b="1"/>
              <a:t>DOIT firmware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F456467-DA0D-435D-937E-A9872F69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95" y="3916157"/>
            <a:ext cx="5337498" cy="17074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AA9F942-0908-43C4-965D-4390D5EDC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3" y="986021"/>
            <a:ext cx="4953536" cy="50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209962" y="434119"/>
            <a:ext cx="6822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It’s</a:t>
            </a:r>
            <a:r>
              <a:rPr lang="it-IT" dirty="0"/>
              <a:t> not a </a:t>
            </a:r>
            <a:r>
              <a:rPr lang="it-IT" dirty="0" err="1"/>
              <a:t>bad</a:t>
            </a:r>
            <a:r>
              <a:rPr lang="it-IT" dirty="0"/>
              <a:t> firmware per-se, but it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one thing (and actually </a:t>
            </a:r>
            <a:r>
              <a:rPr lang="it-IT" dirty="0" err="1"/>
              <a:t>does</a:t>
            </a:r>
            <a:r>
              <a:rPr lang="it-IT" dirty="0"/>
              <a:t> it </a:t>
            </a:r>
            <a:r>
              <a:rPr lang="it-IT" dirty="0" err="1"/>
              <a:t>well</a:t>
            </a:r>
            <a:r>
              <a:rPr lang="it-IT" dirty="0"/>
              <a:t>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Configures</a:t>
            </a:r>
            <a:r>
              <a:rPr lang="it-IT" dirty="0"/>
              <a:t> the ESP8266 to act </a:t>
            </a:r>
            <a:r>
              <a:rPr lang="it-IT" dirty="0" err="1"/>
              <a:t>as</a:t>
            </a:r>
            <a:r>
              <a:rPr lang="it-IT" dirty="0"/>
              <a:t> an access 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Starts a </a:t>
            </a:r>
            <a:r>
              <a:rPr lang="it-IT" dirty="0" err="1"/>
              <a:t>webserver</a:t>
            </a:r>
            <a:r>
              <a:rPr lang="it-IT" dirty="0"/>
              <a:t> on 192.168.4.1 and streams a </a:t>
            </a:r>
            <a:r>
              <a:rPr lang="it-IT" dirty="0" err="1"/>
              <a:t>nice</a:t>
            </a:r>
            <a:r>
              <a:rPr lang="it-IT" dirty="0"/>
              <a:t> </a:t>
            </a:r>
            <a:r>
              <a:rPr lang="it-IT" dirty="0" err="1"/>
              <a:t>config</a:t>
            </a:r>
            <a:r>
              <a:rPr lang="it-IT" dirty="0"/>
              <a:t> page from </a:t>
            </a:r>
            <a:r>
              <a:rPr lang="it-IT" dirty="0" err="1"/>
              <a:t>there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Listens</a:t>
            </a:r>
            <a:r>
              <a:rPr lang="it-IT" dirty="0"/>
              <a:t> on the serial connection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Encapsules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in a TCP package and streams it on the </a:t>
            </a:r>
            <a:r>
              <a:rPr lang="it-IT" dirty="0" err="1"/>
              <a:t>webserver</a:t>
            </a:r>
            <a:r>
              <a:rPr lang="it-IT" dirty="0"/>
              <a:t>.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C4F2DD-D223-459D-9E13-FB84C48F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549" y="1128804"/>
            <a:ext cx="4689596" cy="4901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FBFB290-BF61-4ED0-952E-BD1A58BE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02" y="2443698"/>
            <a:ext cx="4689596" cy="35869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EE18C9B-1828-402F-84CD-C1DC8E2068A3}"/>
              </a:ext>
            </a:extLst>
          </p:cNvPr>
          <p:cNvSpPr txBox="1">
            <a:spLocks/>
          </p:cNvSpPr>
          <p:nvPr/>
        </p:nvSpPr>
        <p:spPr>
          <a:xfrm>
            <a:off x="338855" y="4087043"/>
            <a:ext cx="3611310" cy="72538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that’s not what we need!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74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1692026" y="1477008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2742841" y="1136502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1842178" y="782389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85A4B40-7334-4843-B29B-15F7BCBB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3906" y="1826218"/>
            <a:ext cx="1887549" cy="949137"/>
          </a:xfrm>
          <a:prstGeom prst="rect">
            <a:avLst/>
          </a:prstGeom>
        </p:spPr>
      </p:pic>
      <p:pic>
        <p:nvPicPr>
          <p:cNvPr id="12" name="Picture 2" descr="Image result for esp wroom 02">
            <a:extLst>
              <a:ext uri="{FF2B5EF4-FFF2-40B4-BE49-F238E27FC236}">
                <a16:creationId xmlns:a16="http://schemas.microsoft.com/office/drawing/2014/main" id="{E1F7D66C-61B9-40CD-B190-C316ED1FD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4241317" y="1457176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6186053-60E6-4846-9AED-0C36204E9AD4}"/>
              </a:ext>
            </a:extLst>
          </p:cNvPr>
          <p:cNvCxnSpPr>
            <a:cxnSpLocks/>
          </p:cNvCxnSpPr>
          <p:nvPr/>
        </p:nvCxnSpPr>
        <p:spPr>
          <a:xfrm>
            <a:off x="2870076" y="2260826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Modello 3D 1" descr="Surface Pro - Nero">
                <a:extLst>
                  <a:ext uri="{FF2B5EF4-FFF2-40B4-BE49-F238E27FC236}">
                    <a16:creationId xmlns:a16="http://schemas.microsoft.com/office/drawing/2014/main" id="{F8ACFD37-AB60-4CB4-82C5-5CA025DDDD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7920054"/>
                  </p:ext>
                </p:extLst>
              </p:nvPr>
            </p:nvGraphicFramePr>
            <p:xfrm>
              <a:off x="7735056" y="1457176"/>
              <a:ext cx="1970352" cy="12765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0352" cy="1276549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2452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Modello 3D 1" descr="Surface Pro - Nero">
                <a:extLst>
                  <a:ext uri="{FF2B5EF4-FFF2-40B4-BE49-F238E27FC236}">
                    <a16:creationId xmlns:a16="http://schemas.microsoft.com/office/drawing/2014/main" id="{F8ACFD37-AB60-4CB4-82C5-5CA025DDDD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5056" y="1457176"/>
                <a:ext cx="1970352" cy="1276549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A12FF2-48AA-4ACA-B0E2-AB2E1449CD7B}"/>
              </a:ext>
            </a:extLst>
          </p:cNvPr>
          <p:cNvCxnSpPr>
            <a:cxnSpLocks/>
          </p:cNvCxnSpPr>
          <p:nvPr/>
        </p:nvCxnSpPr>
        <p:spPr>
          <a:xfrm>
            <a:off x="2870076" y="4738554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5E506D2-844C-40D5-B36F-223ED0EDB83A}"/>
              </a:ext>
            </a:extLst>
          </p:cNvPr>
          <p:cNvCxnSpPr>
            <a:cxnSpLocks/>
          </p:cNvCxnSpPr>
          <p:nvPr/>
        </p:nvCxnSpPr>
        <p:spPr>
          <a:xfrm>
            <a:off x="6478263" y="4738554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0" name="Modello 3D 29" descr="Surface Pro - Nero">
                <a:extLst>
                  <a:ext uri="{FF2B5EF4-FFF2-40B4-BE49-F238E27FC236}">
                    <a16:creationId xmlns:a16="http://schemas.microsoft.com/office/drawing/2014/main" id="{29762DC5-A125-4004-8CFA-AB13A3E258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939535"/>
                  </p:ext>
                </p:extLst>
              </p:nvPr>
            </p:nvGraphicFramePr>
            <p:xfrm>
              <a:off x="251942" y="4100279"/>
              <a:ext cx="1970351" cy="12765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0351" cy="1276550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2452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0" name="Modello 3D 29" descr="Surface Pro - Nero">
                <a:extLst>
                  <a:ext uri="{FF2B5EF4-FFF2-40B4-BE49-F238E27FC236}">
                    <a16:creationId xmlns:a16="http://schemas.microsoft.com/office/drawing/2014/main" id="{29762DC5-A125-4004-8CFA-AB13A3E25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942" y="4100279"/>
                <a:ext cx="1970351" cy="127655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Immagine 30">
            <a:extLst>
              <a:ext uri="{FF2B5EF4-FFF2-40B4-BE49-F238E27FC236}">
                <a16:creationId xmlns:a16="http://schemas.microsoft.com/office/drawing/2014/main" id="{05DF0ED0-3F5B-44B7-A9AA-2518E52A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7778902" y="4142863"/>
            <a:ext cx="1887549" cy="949137"/>
          </a:xfrm>
          <a:prstGeom prst="rect">
            <a:avLst/>
          </a:prstGeom>
        </p:spPr>
      </p:pic>
      <p:pic>
        <p:nvPicPr>
          <p:cNvPr id="32" name="Picture 2" descr="Image result for esp wroom 02">
            <a:extLst>
              <a:ext uri="{FF2B5EF4-FFF2-40B4-BE49-F238E27FC236}">
                <a16:creationId xmlns:a16="http://schemas.microsoft.com/office/drawing/2014/main" id="{4D9F44D2-B639-4289-91E2-16DFA0BB1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4241317" y="4100279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9EACD175-B2C4-418C-9C13-94FB64CFB84C}"/>
              </a:ext>
            </a:extLst>
          </p:cNvPr>
          <p:cNvCxnSpPr>
            <a:cxnSpLocks/>
          </p:cNvCxnSpPr>
          <p:nvPr/>
        </p:nvCxnSpPr>
        <p:spPr>
          <a:xfrm>
            <a:off x="6461054" y="2221495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FC7E46A4-B765-4C91-9AF9-906AF9EEA3F2}"/>
              </a:ext>
            </a:extLst>
          </p:cNvPr>
          <p:cNvSpPr/>
          <p:nvPr/>
        </p:nvSpPr>
        <p:spPr>
          <a:xfrm>
            <a:off x="2315694" y="3912509"/>
            <a:ext cx="1355009" cy="375539"/>
          </a:xfrm>
          <a:prstGeom prst="wedgeRoundRectCallout">
            <a:avLst>
              <a:gd name="adj1" fmla="val -30933"/>
              <a:gd name="adj2" fmla="val 1387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turn right!</a:t>
            </a:r>
            <a:endParaRPr lang="en-US" b="1" dirty="0"/>
          </a:p>
        </p:txBody>
      </p:sp>
      <p:sp>
        <p:nvSpPr>
          <p:cNvPr id="34" name="Fumetto: rettangolo con angoli arrotondati 33">
            <a:extLst>
              <a:ext uri="{FF2B5EF4-FFF2-40B4-BE49-F238E27FC236}">
                <a16:creationId xmlns:a16="http://schemas.microsoft.com/office/drawing/2014/main" id="{F818CFAE-84AB-406C-A122-B495F3D94E5C}"/>
              </a:ext>
            </a:extLst>
          </p:cNvPr>
          <p:cNvSpPr/>
          <p:nvPr/>
        </p:nvSpPr>
        <p:spPr>
          <a:xfrm>
            <a:off x="5513805" y="3912509"/>
            <a:ext cx="1355009" cy="375539"/>
          </a:xfrm>
          <a:prstGeom prst="wedgeRoundRectCallout">
            <a:avLst>
              <a:gd name="adj1" fmla="val -30933"/>
              <a:gd name="adj2" fmla="val 1387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turn right!</a:t>
            </a:r>
            <a:endParaRPr lang="en-US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21EB38-55BB-4EFB-B4A8-4DA91AC9FC48}"/>
              </a:ext>
            </a:extLst>
          </p:cNvPr>
          <p:cNvSpPr txBox="1"/>
          <p:nvPr/>
        </p:nvSpPr>
        <p:spPr>
          <a:xfrm>
            <a:off x="9449159" y="391250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* </a:t>
            </a:r>
            <a:r>
              <a:rPr lang="it-IT" b="1" dirty="0" err="1"/>
              <a:t>turns</a:t>
            </a:r>
            <a:r>
              <a:rPr lang="it-IT" b="1" dirty="0"/>
              <a:t> right *</a:t>
            </a:r>
            <a:endParaRPr lang="en-US" b="1" dirty="0"/>
          </a:p>
        </p:txBody>
      </p:sp>
      <p:pic>
        <p:nvPicPr>
          <p:cNvPr id="36" name="Elemento grafico 35" descr="Segno di spunta">
            <a:extLst>
              <a:ext uri="{FF2B5EF4-FFF2-40B4-BE49-F238E27FC236}">
                <a16:creationId xmlns:a16="http://schemas.microsoft.com/office/drawing/2014/main" id="{B89536A1-55A7-4D18-B2DC-0DAF46AC50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7109" y="4566615"/>
            <a:ext cx="914400" cy="914400"/>
          </a:xfrm>
          <a:prstGeom prst="rect">
            <a:avLst/>
          </a:prstGeom>
        </p:spPr>
      </p:pic>
      <p:pic>
        <p:nvPicPr>
          <p:cNvPr id="37" name="Elemento grafico 36" descr="Chiudi">
            <a:extLst>
              <a:ext uri="{FF2B5EF4-FFF2-40B4-BE49-F238E27FC236}">
                <a16:creationId xmlns:a16="http://schemas.microsoft.com/office/drawing/2014/main" id="{8A7652E1-C6B7-4D83-B089-DEAA2620CC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0784" y="1905021"/>
            <a:ext cx="807050" cy="807050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3F067B7F-7F68-4F3F-990A-DB86F51EEB3B}"/>
              </a:ext>
            </a:extLst>
          </p:cNvPr>
          <p:cNvSpPr txBox="1">
            <a:spLocks/>
          </p:cNvSpPr>
          <p:nvPr/>
        </p:nvSpPr>
        <p:spPr>
          <a:xfrm>
            <a:off x="299320" y="907279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DOIT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75B1B8CF-9EA3-447A-B5E8-2339C31C0DCD}"/>
              </a:ext>
            </a:extLst>
          </p:cNvPr>
          <p:cNvSpPr txBox="1">
            <a:spLocks/>
          </p:cNvSpPr>
          <p:nvPr/>
        </p:nvSpPr>
        <p:spPr>
          <a:xfrm>
            <a:off x="299320" y="3495284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4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EE18C9B-1828-402F-84CD-C1DC8E2068A3}"/>
              </a:ext>
            </a:extLst>
          </p:cNvPr>
          <p:cNvSpPr txBox="1">
            <a:spLocks/>
          </p:cNvSpPr>
          <p:nvPr/>
        </p:nvSpPr>
        <p:spPr>
          <a:xfrm>
            <a:off x="122955" y="2120211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need to flash the AT firmware: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63A6F5C-C047-40A7-9FA3-F2C1E2BD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00" y="1013893"/>
            <a:ext cx="6345747" cy="40449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88FBC1-582F-45C9-A4CA-8124428FC1A5}"/>
              </a:ext>
            </a:extLst>
          </p:cNvPr>
          <p:cNvSpPr txBox="1"/>
          <p:nvPr/>
        </p:nvSpPr>
        <p:spPr>
          <a:xfrm>
            <a:off x="240703" y="2576630"/>
            <a:ext cx="505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It can be </a:t>
            </a:r>
            <a:r>
              <a:rPr lang="it-IT" dirty="0" err="1"/>
              <a:t>downloaded</a:t>
            </a:r>
            <a:r>
              <a:rPr lang="it-IT" dirty="0"/>
              <a:t> from the </a:t>
            </a:r>
            <a:r>
              <a:rPr lang="it-IT" dirty="0" err="1"/>
              <a:t>Espressif</a:t>
            </a:r>
            <a:r>
              <a:rPr lang="it-IT" dirty="0"/>
              <a:t> website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>
                <a:hlinkClick r:id="rId3"/>
              </a:rPr>
              <a:t>www.espressif.com</a:t>
            </a:r>
            <a:r>
              <a:rPr lang="it-IT" b="1" dirty="0"/>
              <a:t> </a:t>
            </a:r>
            <a:r>
              <a:rPr lang="it-IT" dirty="0" err="1"/>
              <a:t>along</a:t>
            </a:r>
            <a:r>
              <a:rPr lang="it-IT" dirty="0"/>
              <a:t> with the </a:t>
            </a:r>
            <a:r>
              <a:rPr lang="it-IT" b="1" dirty="0"/>
              <a:t>firmware </a:t>
            </a:r>
            <a:r>
              <a:rPr lang="it-IT" b="1" dirty="0" err="1"/>
              <a:t>flashing</a:t>
            </a:r>
            <a:r>
              <a:rPr lang="it-IT" b="1" dirty="0"/>
              <a:t> </a:t>
            </a:r>
            <a:r>
              <a:rPr lang="it-IT" b="1" dirty="0" err="1"/>
              <a:t>tool</a:t>
            </a:r>
            <a:r>
              <a:rPr lang="it-IT" dirty="0"/>
              <a:t>: easy </a:t>
            </a:r>
            <a:r>
              <a:rPr lang="it-IT" dirty="0" err="1"/>
              <a:t>peasy</a:t>
            </a:r>
            <a:r>
              <a:rPr lang="it-IT" dirty="0"/>
              <a:t> no?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5AE1C15-11E5-4827-8F47-E644DBDF067A}"/>
              </a:ext>
            </a:extLst>
          </p:cNvPr>
          <p:cNvSpPr txBox="1">
            <a:spLocks/>
          </p:cNvSpPr>
          <p:nvPr/>
        </p:nvSpPr>
        <p:spPr>
          <a:xfrm>
            <a:off x="3302988" y="3453095"/>
            <a:ext cx="1992731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kinda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...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897F661-A216-45B4-B945-A7A684F34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251" b="36317"/>
          <a:stretch/>
        </p:blipFill>
        <p:spPr>
          <a:xfrm>
            <a:off x="338855" y="5186957"/>
            <a:ext cx="10381940" cy="84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76D708B-67AF-47DB-B6CE-E4350549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9158" y="141072"/>
            <a:ext cx="2385908" cy="238590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BC46B01-4BC9-4F67-8C4C-1263CFE1685E}"/>
              </a:ext>
            </a:extLst>
          </p:cNvPr>
          <p:cNvSpPr txBox="1"/>
          <p:nvPr/>
        </p:nvSpPr>
        <p:spPr>
          <a:xfrm>
            <a:off x="240703" y="1340745"/>
            <a:ext cx="5947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ESP-WROOM02 </a:t>
            </a:r>
            <a:r>
              <a:rPr lang="it-IT" dirty="0" err="1"/>
              <a:t>doesn’t</a:t>
            </a:r>
            <a:r>
              <a:rPr lang="it-IT" dirty="0"/>
              <a:t> have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b="1" dirty="0"/>
              <a:t>USB-UART</a:t>
            </a:r>
            <a:r>
              <a:rPr lang="it-IT" dirty="0"/>
              <a:t> hardware like the Arduino so it needs some kind of  </a:t>
            </a:r>
            <a:r>
              <a:rPr lang="it-IT" b="1" dirty="0"/>
              <a:t>USB-TTL </a:t>
            </a:r>
            <a:r>
              <a:rPr lang="it-IT" dirty="0" err="1"/>
              <a:t>interface</a:t>
            </a:r>
            <a:r>
              <a:rPr lang="it-IT" dirty="0"/>
              <a:t> to be </a:t>
            </a:r>
            <a:r>
              <a:rPr lang="it-IT" dirty="0" err="1"/>
              <a:t>programmed</a:t>
            </a:r>
            <a:r>
              <a:rPr lang="it-IT" dirty="0"/>
              <a:t>, </a:t>
            </a:r>
            <a:r>
              <a:rPr lang="it-IT" dirty="0" err="1"/>
              <a:t>they’re</a:t>
            </a:r>
            <a:r>
              <a:rPr lang="it-IT" dirty="0"/>
              <a:t> </a:t>
            </a:r>
            <a:r>
              <a:rPr lang="it-IT" dirty="0" err="1"/>
              <a:t>quite</a:t>
            </a:r>
            <a:r>
              <a:rPr lang="it-IT" dirty="0"/>
              <a:t> cheap to </a:t>
            </a:r>
            <a:r>
              <a:rPr lang="it-IT" dirty="0" err="1"/>
              <a:t>purchase</a:t>
            </a:r>
            <a:r>
              <a:rPr lang="it-IT" dirty="0"/>
              <a:t> on </a:t>
            </a:r>
            <a:r>
              <a:rPr lang="it-IT" dirty="0" err="1"/>
              <a:t>any</a:t>
            </a:r>
            <a:r>
              <a:rPr lang="it-IT" dirty="0"/>
              <a:t> online shop...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FEFE94D-6071-4D93-A961-777001FCE897}"/>
              </a:ext>
            </a:extLst>
          </p:cNvPr>
          <p:cNvSpPr txBox="1"/>
          <p:nvPr/>
        </p:nvSpPr>
        <p:spPr>
          <a:xfrm>
            <a:off x="1819748" y="2392203"/>
            <a:ext cx="599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...but </a:t>
            </a:r>
            <a:r>
              <a:rPr lang="it-IT" dirty="0" err="1"/>
              <a:t>we’re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broke</a:t>
            </a:r>
            <a:r>
              <a:rPr lang="it-IT" dirty="0"/>
              <a:t> and </a:t>
            </a:r>
            <a:r>
              <a:rPr lang="it-IT" dirty="0" err="1"/>
              <a:t>lazy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CE1CD7-62F7-4898-A188-7BB428CC059A}"/>
              </a:ext>
            </a:extLst>
          </p:cNvPr>
          <p:cNvSpPr txBox="1"/>
          <p:nvPr/>
        </p:nvSpPr>
        <p:spPr>
          <a:xfrm>
            <a:off x="240703" y="2730098"/>
            <a:ext cx="59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can use </a:t>
            </a:r>
            <a:r>
              <a:rPr lang="it-IT" dirty="0" err="1"/>
              <a:t>what</a:t>
            </a:r>
            <a:r>
              <a:rPr lang="it-IT" dirty="0"/>
              <a:t> we </a:t>
            </a:r>
            <a:r>
              <a:rPr lang="it-IT" dirty="0" err="1"/>
              <a:t>already</a:t>
            </a:r>
            <a:r>
              <a:rPr lang="it-IT" dirty="0"/>
              <a:t> have: </a:t>
            </a:r>
            <a:r>
              <a:rPr lang="it-IT" b="1" dirty="0" err="1"/>
              <a:t>Arduinos</a:t>
            </a:r>
            <a:r>
              <a:rPr lang="it-IT" dirty="0"/>
              <a:t>!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48EE09-BD6F-4ACD-B850-A4398F8872E6}"/>
              </a:ext>
            </a:extLst>
          </p:cNvPr>
          <p:cNvSpPr txBox="1"/>
          <p:nvPr/>
        </p:nvSpPr>
        <p:spPr>
          <a:xfrm>
            <a:off x="240703" y="3196121"/>
            <a:ext cx="42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Arduino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USB-TTL </a:t>
            </a:r>
            <a:r>
              <a:rPr lang="it-IT" dirty="0" err="1"/>
              <a:t>interface</a:t>
            </a:r>
            <a:r>
              <a:rPr lang="it-IT" dirty="0"/>
              <a:t> to </a:t>
            </a:r>
            <a:r>
              <a:rPr lang="it-IT" dirty="0" err="1"/>
              <a:t>program</a:t>
            </a:r>
            <a:r>
              <a:rPr lang="it-IT" dirty="0"/>
              <a:t> 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b="1" dirty="0" err="1"/>
              <a:t>Atmel</a:t>
            </a:r>
            <a:r>
              <a:rPr lang="it-IT" b="1" dirty="0"/>
              <a:t> ATMEGA328P, </a:t>
            </a:r>
            <a:r>
              <a:rPr lang="it-IT" dirty="0"/>
              <a:t>we can use that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purchasing</a:t>
            </a:r>
            <a:r>
              <a:rPr lang="it-IT" dirty="0"/>
              <a:t> a USB-TTL </a:t>
            </a:r>
            <a:r>
              <a:rPr lang="it-IT" dirty="0" err="1"/>
              <a:t>adapter</a:t>
            </a:r>
            <a:r>
              <a:rPr lang="it-IT" dirty="0"/>
              <a:t>.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0ADB17F0-F25C-485A-8C9A-CB987A0BC9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7508713" y="2174026"/>
            <a:ext cx="4991536" cy="250994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50DF338-FACC-441C-9FA3-1DB21CD522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4731" y="3196121"/>
            <a:ext cx="3444656" cy="2531916"/>
          </a:xfrm>
          <a:prstGeom prst="rect">
            <a:avLst/>
          </a:prstGeom>
        </p:spPr>
      </p:pic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BC9EE62A-7FD4-462E-ABEF-6E0376778E24}"/>
              </a:ext>
            </a:extLst>
          </p:cNvPr>
          <p:cNvSpPr txBox="1">
            <a:spLocks/>
          </p:cNvSpPr>
          <p:nvPr/>
        </p:nvSpPr>
        <p:spPr>
          <a:xfrm>
            <a:off x="1541241" y="472993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use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 have?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4D2E2EE-5EB1-436B-8571-92872BF2FBD7}"/>
              </a:ext>
            </a:extLst>
          </p:cNvPr>
          <p:cNvSpPr/>
          <p:nvPr/>
        </p:nvSpPr>
        <p:spPr>
          <a:xfrm>
            <a:off x="10046624" y="1875724"/>
            <a:ext cx="651256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7CE795C-C950-4C27-B90D-6AD078756099}"/>
              </a:ext>
            </a:extLst>
          </p:cNvPr>
          <p:cNvCxnSpPr>
            <a:cxnSpLocks/>
          </p:cNvCxnSpPr>
          <p:nvPr/>
        </p:nvCxnSpPr>
        <p:spPr>
          <a:xfrm>
            <a:off x="10003566" y="1222274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7B51C94-3743-4353-ABE2-B2739A6B1A43}"/>
              </a:ext>
            </a:extLst>
          </p:cNvPr>
          <p:cNvCxnSpPr>
            <a:cxnSpLocks/>
          </p:cNvCxnSpPr>
          <p:nvPr/>
        </p:nvCxnSpPr>
        <p:spPr>
          <a:xfrm>
            <a:off x="5741279" y="3018183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3D9D1423-78EE-4036-9375-2B445CD3ED90}"/>
              </a:ext>
            </a:extLst>
          </p:cNvPr>
          <p:cNvSpPr/>
          <p:nvPr/>
        </p:nvSpPr>
        <p:spPr>
          <a:xfrm>
            <a:off x="5714005" y="3756319"/>
            <a:ext cx="672137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82AD0D5C-1848-4A43-8E15-2B79649F9F2C}"/>
              </a:ext>
            </a:extLst>
          </p:cNvPr>
          <p:cNvSpPr/>
          <p:nvPr/>
        </p:nvSpPr>
        <p:spPr>
          <a:xfrm>
            <a:off x="6924149" y="1071806"/>
            <a:ext cx="672137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6B0FCD6-5B79-4C58-98B8-72F4225515CF}"/>
              </a:ext>
            </a:extLst>
          </p:cNvPr>
          <p:cNvCxnSpPr>
            <a:cxnSpLocks/>
          </p:cNvCxnSpPr>
          <p:nvPr/>
        </p:nvCxnSpPr>
        <p:spPr>
          <a:xfrm>
            <a:off x="7094479" y="373333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2" grpId="0"/>
      <p:bldP spid="16" grpId="0"/>
      <p:bldP spid="26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rtlCol="0"/>
          <a:lstStyle/>
          <a:p>
            <a:pPr rtl="0"/>
            <a:r>
              <a:rPr lang="it-IT" dirty="0" err="1"/>
              <a:t>What</a:t>
            </a:r>
            <a:r>
              <a:rPr lang="it-IT" dirty="0"/>
              <a:t> we wanted it to be: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 rtlCol="0"/>
          <a:lstStyle/>
          <a:p>
            <a:pPr rtl="0"/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pPr rtl="0"/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pPr rtl="0"/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BC9EE62A-7FD4-462E-ABEF-6E0376778E24}"/>
              </a:ext>
            </a:extLst>
          </p:cNvPr>
          <p:cNvSpPr txBox="1">
            <a:spLocks/>
          </p:cNvSpPr>
          <p:nvPr/>
        </p:nvSpPr>
        <p:spPr>
          <a:xfrm>
            <a:off x="259910" y="1844056"/>
            <a:ext cx="4410393" cy="7082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Let’s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take a look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Arduino uno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schematics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it-IT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088E4FA-EAE1-43C7-86BF-8135431763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9826" y="726602"/>
            <a:ext cx="8035530" cy="55021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7F910C-67D6-424F-AE9F-8A2434EDFBA2}"/>
              </a:ext>
            </a:extLst>
          </p:cNvPr>
          <p:cNvSpPr txBox="1"/>
          <p:nvPr/>
        </p:nvSpPr>
        <p:spPr>
          <a:xfrm>
            <a:off x="259910" y="2567757"/>
            <a:ext cx="424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clearly</a:t>
            </a:r>
            <a:r>
              <a:rPr lang="it-IT" dirty="0"/>
              <a:t> power-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stuff</a:t>
            </a:r>
            <a:r>
              <a:rPr lang="it-IT" dirty="0"/>
              <a:t> we don’t care for...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2071357-12E9-4651-BECE-74B1723F156C}"/>
              </a:ext>
            </a:extLst>
          </p:cNvPr>
          <p:cNvCxnSpPr>
            <a:cxnSpLocks/>
          </p:cNvCxnSpPr>
          <p:nvPr/>
        </p:nvCxnSpPr>
        <p:spPr>
          <a:xfrm>
            <a:off x="5772006" y="839962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D86C3BF-CFB8-43A1-9E7E-2349173D46AD}"/>
              </a:ext>
            </a:extLst>
          </p:cNvPr>
          <p:cNvCxnSpPr>
            <a:cxnSpLocks/>
          </p:cNvCxnSpPr>
          <p:nvPr/>
        </p:nvCxnSpPr>
        <p:spPr>
          <a:xfrm>
            <a:off x="9555034" y="949360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>
            <a:extLst>
              <a:ext uri="{FF2B5EF4-FFF2-40B4-BE49-F238E27FC236}">
                <a16:creationId xmlns:a16="http://schemas.microsoft.com/office/drawing/2014/main" id="{549BB621-3CFF-4A66-A8D3-8E7579FD920F}"/>
              </a:ext>
            </a:extLst>
          </p:cNvPr>
          <p:cNvSpPr/>
          <p:nvPr/>
        </p:nvSpPr>
        <p:spPr>
          <a:xfrm>
            <a:off x="5563663" y="1512041"/>
            <a:ext cx="1633605" cy="163360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21A8618-8D40-4802-9641-7F94780460CC}"/>
              </a:ext>
            </a:extLst>
          </p:cNvPr>
          <p:cNvSpPr/>
          <p:nvPr/>
        </p:nvSpPr>
        <p:spPr>
          <a:xfrm>
            <a:off x="9614556" y="1434828"/>
            <a:ext cx="1347127" cy="13471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0" name="Elemento grafico 29" descr="Chiudi">
            <a:extLst>
              <a:ext uri="{FF2B5EF4-FFF2-40B4-BE49-F238E27FC236}">
                <a16:creationId xmlns:a16="http://schemas.microsoft.com/office/drawing/2014/main" id="{1D3A19D9-38F2-4D5F-9EC9-E5AB97CF8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122" y="1704866"/>
            <a:ext cx="807050" cy="807050"/>
          </a:xfrm>
          <a:prstGeom prst="rect">
            <a:avLst/>
          </a:prstGeom>
        </p:spPr>
      </p:pic>
      <p:pic>
        <p:nvPicPr>
          <p:cNvPr id="31" name="Elemento grafico 30" descr="Chiudi">
            <a:extLst>
              <a:ext uri="{FF2B5EF4-FFF2-40B4-BE49-F238E27FC236}">
                <a16:creationId xmlns:a16="http://schemas.microsoft.com/office/drawing/2014/main" id="{45924357-4A4A-4DDE-87F2-C001C001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834" y="1951835"/>
            <a:ext cx="807050" cy="80705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1EB848E-DC6A-4F25-9B84-5859D5A3D650}"/>
              </a:ext>
            </a:extLst>
          </p:cNvPr>
          <p:cNvSpPr txBox="1"/>
          <p:nvPr/>
        </p:nvSpPr>
        <p:spPr>
          <a:xfrm>
            <a:off x="426092" y="4299221"/>
            <a:ext cx="338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interesting</a:t>
            </a:r>
            <a:r>
              <a:rPr lang="it-IT" dirty="0"/>
              <a:t> </a:t>
            </a:r>
            <a:r>
              <a:rPr lang="it-IT" dirty="0" err="1"/>
              <a:t>parts</a:t>
            </a:r>
            <a:r>
              <a:rPr lang="it-IT" dirty="0"/>
              <a:t>: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015942B-A33A-41F0-A4DC-4224155F3169}"/>
              </a:ext>
            </a:extLst>
          </p:cNvPr>
          <p:cNvCxnSpPr>
            <a:cxnSpLocks/>
          </p:cNvCxnSpPr>
          <p:nvPr/>
        </p:nvCxnSpPr>
        <p:spPr>
          <a:xfrm>
            <a:off x="6012771" y="3198302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9909AFCA-ABFF-4787-90FB-53B52D8BE736}"/>
              </a:ext>
            </a:extLst>
          </p:cNvPr>
          <p:cNvCxnSpPr>
            <a:cxnSpLocks/>
          </p:cNvCxnSpPr>
          <p:nvPr/>
        </p:nvCxnSpPr>
        <p:spPr>
          <a:xfrm>
            <a:off x="8627606" y="3398332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E18B024-E259-4690-9842-92587FC401D4}"/>
              </a:ext>
            </a:extLst>
          </p:cNvPr>
          <p:cNvSpPr txBox="1"/>
          <p:nvPr/>
        </p:nvSpPr>
        <p:spPr>
          <a:xfrm>
            <a:off x="505037" y="4668553"/>
            <a:ext cx="33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ATMEGA </a:t>
            </a:r>
            <a:r>
              <a:rPr lang="it-IT" b="1" dirty="0"/>
              <a:t>controller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USB-TTL </a:t>
            </a:r>
            <a:r>
              <a:rPr lang="it-IT" b="1" dirty="0" err="1"/>
              <a:t>adapter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9049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7" grpId="0"/>
      <p:bldP spid="23" grpId="0" animBg="1"/>
      <p:bldP spid="24" grpId="0" animBg="1"/>
      <p:bldP spid="32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088E4FA-EAE1-43C7-86BF-813543176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7335" r="11253" b="3599"/>
          <a:stretch/>
        </p:blipFill>
        <p:spPr>
          <a:xfrm>
            <a:off x="-105353" y="1599270"/>
            <a:ext cx="11705809" cy="443141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C0C4382-66A7-4A46-8466-9C9AD48A4D84}"/>
              </a:ext>
            </a:extLst>
          </p:cNvPr>
          <p:cNvCxnSpPr>
            <a:cxnSpLocks/>
          </p:cNvCxnSpPr>
          <p:nvPr/>
        </p:nvCxnSpPr>
        <p:spPr>
          <a:xfrm>
            <a:off x="670416" y="2605353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8534364-421F-475C-83B6-8E2D229E7966}"/>
              </a:ext>
            </a:extLst>
          </p:cNvPr>
          <p:cNvCxnSpPr>
            <a:cxnSpLocks/>
          </p:cNvCxnSpPr>
          <p:nvPr/>
        </p:nvCxnSpPr>
        <p:spPr>
          <a:xfrm>
            <a:off x="802721" y="2678996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379A4F0-5698-487C-9A6E-C16489C81677}"/>
              </a:ext>
            </a:extLst>
          </p:cNvPr>
          <p:cNvSpPr txBox="1"/>
          <p:nvPr/>
        </p:nvSpPr>
        <p:spPr>
          <a:xfrm>
            <a:off x="235082" y="789999"/>
            <a:ext cx="698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D+ and D- </a:t>
            </a:r>
            <a:r>
              <a:rPr lang="it-IT" dirty="0" err="1"/>
              <a:t>differential</a:t>
            </a:r>
            <a:r>
              <a:rPr lang="it-IT" dirty="0"/>
              <a:t> data </a:t>
            </a:r>
            <a:r>
              <a:rPr lang="it-IT" dirty="0" err="1"/>
              <a:t>lines</a:t>
            </a:r>
            <a:r>
              <a:rPr lang="it-IT" dirty="0"/>
              <a:t> </a:t>
            </a:r>
            <a:r>
              <a:rPr lang="it-IT" dirty="0" err="1"/>
              <a:t>reach</a:t>
            </a:r>
            <a:r>
              <a:rPr lang="it-IT" dirty="0"/>
              <a:t> the USB-TTL </a:t>
            </a:r>
            <a:r>
              <a:rPr lang="it-IT" dirty="0" err="1"/>
              <a:t>interface</a:t>
            </a:r>
            <a:r>
              <a:rPr lang="it-IT" dirty="0"/>
              <a:t>: 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0F2D308-E3B2-43D5-9AC8-6E9ECCCC764F}"/>
              </a:ext>
            </a:extLst>
          </p:cNvPr>
          <p:cNvCxnSpPr>
            <a:cxnSpLocks/>
          </p:cNvCxnSpPr>
          <p:nvPr/>
        </p:nvCxnSpPr>
        <p:spPr>
          <a:xfrm flipV="1">
            <a:off x="4071257" y="3077029"/>
            <a:ext cx="1182914" cy="928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B1412554-5408-4CBD-B42B-24B1E3826C2D}"/>
              </a:ext>
            </a:extLst>
          </p:cNvPr>
          <p:cNvCxnSpPr>
            <a:cxnSpLocks/>
          </p:cNvCxnSpPr>
          <p:nvPr/>
        </p:nvCxnSpPr>
        <p:spPr>
          <a:xfrm>
            <a:off x="4105409" y="4281715"/>
            <a:ext cx="1288462" cy="865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07FB52C1-6AF2-400F-89C0-737709CB26BF}"/>
              </a:ext>
            </a:extLst>
          </p:cNvPr>
          <p:cNvCxnSpPr>
            <a:cxnSpLocks/>
          </p:cNvCxnSpPr>
          <p:nvPr/>
        </p:nvCxnSpPr>
        <p:spPr>
          <a:xfrm>
            <a:off x="5318652" y="2589726"/>
            <a:ext cx="248591" cy="500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2CAAD84-42BB-4BCC-BF04-5D20D45AD1F2}"/>
              </a:ext>
            </a:extLst>
          </p:cNvPr>
          <p:cNvCxnSpPr>
            <a:cxnSpLocks/>
          </p:cNvCxnSpPr>
          <p:nvPr/>
        </p:nvCxnSpPr>
        <p:spPr>
          <a:xfrm>
            <a:off x="5367727" y="3946812"/>
            <a:ext cx="248591" cy="500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2DA0BF7-913D-4B54-80DD-B338C256E1F6}"/>
              </a:ext>
            </a:extLst>
          </p:cNvPr>
          <p:cNvSpPr txBox="1"/>
          <p:nvPr/>
        </p:nvSpPr>
        <p:spPr>
          <a:xfrm>
            <a:off x="235081" y="1101012"/>
            <a:ext cx="6987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can </a:t>
            </a:r>
            <a:r>
              <a:rPr lang="it-IT" dirty="0" err="1"/>
              <a:t>then</a:t>
            </a:r>
            <a:r>
              <a:rPr lang="it-IT" dirty="0"/>
              <a:t> decide to </a:t>
            </a:r>
            <a:r>
              <a:rPr lang="it-IT" dirty="0" err="1"/>
              <a:t>program</a:t>
            </a:r>
            <a:r>
              <a:rPr lang="it-IT" dirty="0"/>
              <a:t> the chip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an </a:t>
            </a:r>
            <a:r>
              <a:rPr lang="it-IT" b="1" dirty="0"/>
              <a:t>ICSP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or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b="1" dirty="0"/>
              <a:t>RX/TX  </a:t>
            </a:r>
            <a:r>
              <a:rPr lang="it-IT" dirty="0" err="1"/>
              <a:t>coupl</a:t>
            </a:r>
            <a:endParaRPr lang="it-IT" dirty="0"/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984A2D43-B00C-4C66-B933-09B5EEE61C66}"/>
              </a:ext>
            </a:extLst>
          </p:cNvPr>
          <p:cNvCxnSpPr>
            <a:cxnSpLocks/>
          </p:cNvCxnSpPr>
          <p:nvPr/>
        </p:nvCxnSpPr>
        <p:spPr>
          <a:xfrm>
            <a:off x="8910938" y="1798697"/>
            <a:ext cx="248591" cy="500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0.01621 L 0.13177 0.01551 L 0.13099 0.15926 L 0.23971 0.16274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729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0.01621 L 0.13177 0.01551 L 0.13099 0.15926 L 0.23971 0.16274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06667 -0.00556 C 0.06641 -0.05926 0.06615 -0.11343 0.06602 -0.16736 L -0.2345 -0.16829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98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03034 -0.00208 L -0.03203 0.07616 L 0.05312 0.07708 L 0.05247 0.14607 L 0.02031 0.14607 " pathEditMode="relative" rAng="0" ptsTypes="AAAAAA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2963 L 0.00625 0.02963 L 0.02578 0.02615 C 0.02865 0.02546 0.03138 0.02407 0.03438 0.02407 L 0.07969 0.02477 L 0.08307 0.02685 L 0.07214 0.16365 L 0.33229 0.1699 L 0.33594 0.0824 L 0.29401 0.07615 " pathEditMode="relative" ptsTypes="AAAAAAAAAA">
                                      <p:cBhvr>
                                        <p:cTn id="7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088E4FA-EAE1-43C7-86BF-813543176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713" t="74861" r="11253" b="7013"/>
          <a:stretch/>
        </p:blipFill>
        <p:spPr>
          <a:xfrm>
            <a:off x="6096000" y="1585450"/>
            <a:ext cx="7190688" cy="405042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C76AD17-5896-4952-8BB2-4244C573C824}"/>
              </a:ext>
            </a:extLst>
          </p:cNvPr>
          <p:cNvSpPr txBox="1"/>
          <p:nvPr/>
        </p:nvSpPr>
        <p:spPr>
          <a:xfrm>
            <a:off x="240704" y="2089979"/>
            <a:ext cx="577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</a:t>
            </a:r>
            <a:r>
              <a:rPr lang="it-IT" b="1" dirty="0"/>
              <a:t>PD0</a:t>
            </a:r>
            <a:r>
              <a:rPr lang="it-IT" dirty="0"/>
              <a:t> and </a:t>
            </a:r>
            <a:r>
              <a:rPr lang="it-IT" b="1" dirty="0"/>
              <a:t>PD1</a:t>
            </a:r>
            <a:r>
              <a:rPr lang="it-IT" dirty="0"/>
              <a:t> </a:t>
            </a:r>
            <a:r>
              <a:rPr lang="it-IT" dirty="0" err="1"/>
              <a:t>pins</a:t>
            </a:r>
            <a:r>
              <a:rPr lang="it-IT" dirty="0"/>
              <a:t> of the ATMEGA328P are </a:t>
            </a:r>
            <a:r>
              <a:rPr lang="it-IT" dirty="0" err="1"/>
              <a:t>exposed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pin 0 and 1 on the Arduino board!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469A363-D159-46FA-BB25-AC1101AE87B3}"/>
              </a:ext>
            </a:extLst>
          </p:cNvPr>
          <p:cNvCxnSpPr>
            <a:cxnSpLocks/>
          </p:cNvCxnSpPr>
          <p:nvPr/>
        </p:nvCxnSpPr>
        <p:spPr>
          <a:xfrm flipH="1">
            <a:off x="11683534" y="3429000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4E8A335-D2F3-44CD-95A1-0B26273B6D8A}"/>
              </a:ext>
            </a:extLst>
          </p:cNvPr>
          <p:cNvCxnSpPr>
            <a:cxnSpLocks/>
          </p:cNvCxnSpPr>
          <p:nvPr/>
        </p:nvCxnSpPr>
        <p:spPr>
          <a:xfrm flipH="1">
            <a:off x="11683534" y="3175819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899D50B-400B-4699-9E2C-977163B35D6A}"/>
              </a:ext>
            </a:extLst>
          </p:cNvPr>
          <p:cNvCxnSpPr>
            <a:cxnSpLocks/>
          </p:cNvCxnSpPr>
          <p:nvPr/>
        </p:nvCxnSpPr>
        <p:spPr>
          <a:xfrm flipH="1">
            <a:off x="7750631" y="3114138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0E4DD2EC-7630-4463-93EB-3AD86D63C873}"/>
              </a:ext>
            </a:extLst>
          </p:cNvPr>
          <p:cNvCxnSpPr>
            <a:cxnSpLocks/>
          </p:cNvCxnSpPr>
          <p:nvPr/>
        </p:nvCxnSpPr>
        <p:spPr>
          <a:xfrm flipH="1">
            <a:off x="7750631" y="2860957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FC9667D-41D1-42BA-9561-A38FB5FAC2FD}"/>
              </a:ext>
            </a:extLst>
          </p:cNvPr>
          <p:cNvSpPr txBox="1"/>
          <p:nvPr/>
        </p:nvSpPr>
        <p:spPr>
          <a:xfrm>
            <a:off x="240703" y="2842601"/>
            <a:ext cx="577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That </a:t>
            </a:r>
            <a:r>
              <a:rPr lang="it-IT" dirty="0" err="1"/>
              <a:t>solves</a:t>
            </a:r>
            <a:r>
              <a:rPr lang="it-IT" dirty="0"/>
              <a:t> part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economical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we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won’t</a:t>
            </a:r>
            <a:r>
              <a:rPr lang="it-IT" dirty="0"/>
              <a:t> have to but a USB-TTL </a:t>
            </a:r>
            <a:r>
              <a:rPr lang="it-IT" dirty="0" err="1"/>
              <a:t>adapter</a:t>
            </a:r>
            <a:r>
              <a:rPr lang="it-IT" dirty="0"/>
              <a:t>!</a:t>
            </a:r>
          </a:p>
        </p:txBody>
      </p:sp>
      <p:pic>
        <p:nvPicPr>
          <p:cNvPr id="8" name="Elemento grafico 7" descr="Salvadanaio">
            <a:extLst>
              <a:ext uri="{FF2B5EF4-FFF2-40B4-BE49-F238E27FC236}">
                <a16:creationId xmlns:a16="http://schemas.microsoft.com/office/drawing/2014/main" id="{C8AE0B9C-71EA-4B1E-BA76-37687E6EA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82909" y="4889790"/>
            <a:ext cx="1492167" cy="14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904DA9C-4E27-4DB1-8F36-C4AB19A36D3E}"/>
              </a:ext>
            </a:extLst>
          </p:cNvPr>
          <p:cNvSpPr txBox="1">
            <a:spLocks/>
          </p:cNvSpPr>
          <p:nvPr/>
        </p:nvSpPr>
        <p:spPr>
          <a:xfrm>
            <a:off x="107966" y="1867424"/>
            <a:ext cx="4010169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 1: The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Literal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No-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brainer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0BEAC1-0CE5-47F7-9B04-FCF20B488973}"/>
              </a:ext>
            </a:extLst>
          </p:cNvPr>
          <p:cNvSpPr txBox="1"/>
          <p:nvPr/>
        </p:nvSpPr>
        <p:spPr>
          <a:xfrm>
            <a:off x="321113" y="1134027"/>
            <a:ext cx="577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</a:t>
            </a:r>
            <a:r>
              <a:rPr lang="it-IT" dirty="0" err="1"/>
              <a:t>now</a:t>
            </a:r>
            <a:r>
              <a:rPr lang="it-IT" dirty="0"/>
              <a:t> need a </a:t>
            </a:r>
            <a:r>
              <a:rPr lang="it-IT" dirty="0" err="1"/>
              <a:t>practical</a:t>
            </a:r>
            <a:r>
              <a:rPr lang="it-IT" dirty="0"/>
              <a:t> method to </a:t>
            </a:r>
            <a:r>
              <a:rPr lang="it-IT" dirty="0" err="1"/>
              <a:t>adapt</a:t>
            </a:r>
            <a:r>
              <a:rPr lang="it-IT" dirty="0"/>
              <a:t> the USB-TTL </a:t>
            </a:r>
            <a:r>
              <a:rPr lang="it-IT" dirty="0" err="1"/>
              <a:t>interface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needs:</a:t>
            </a:r>
          </a:p>
        </p:txBody>
      </p:sp>
      <p:pic>
        <p:nvPicPr>
          <p:cNvPr id="15" name="Elemento grafico 14" descr="Salvadanaio">
            <a:extLst>
              <a:ext uri="{FF2B5EF4-FFF2-40B4-BE49-F238E27FC236}">
                <a16:creationId xmlns:a16="http://schemas.microsoft.com/office/drawing/2014/main" id="{D960F505-E6E7-486F-839B-DC803F370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82909" y="4889790"/>
            <a:ext cx="1492167" cy="149216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4516B8-E852-4604-BC46-AE35194771C9}"/>
              </a:ext>
            </a:extLst>
          </p:cNvPr>
          <p:cNvSpPr txBox="1"/>
          <p:nvPr/>
        </p:nvSpPr>
        <p:spPr>
          <a:xfrm>
            <a:off x="382909" y="2276853"/>
            <a:ext cx="5914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Remove the </a:t>
            </a:r>
            <a:r>
              <a:rPr lang="it-IT" b="1" dirty="0"/>
              <a:t>ATMEGA328P</a:t>
            </a:r>
            <a:r>
              <a:rPr lang="it-IT" dirty="0"/>
              <a:t> from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socket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Power up the ESP8266 </a:t>
            </a:r>
            <a:r>
              <a:rPr lang="it-IT" dirty="0" err="1"/>
              <a:t>connecting</a:t>
            </a:r>
            <a:r>
              <a:rPr lang="it-IT" dirty="0"/>
              <a:t> the 3.3V line to the Arduino 5V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voltage</a:t>
            </a:r>
            <a:r>
              <a:rPr lang="it-IT" dirty="0"/>
              <a:t> regulator </a:t>
            </a:r>
            <a:r>
              <a:rPr lang="it-IT" dirty="0" err="1"/>
              <a:t>as</a:t>
            </a:r>
            <a:r>
              <a:rPr lang="it-IT" dirty="0"/>
              <a:t> we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before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Connect the RX and TX </a:t>
            </a:r>
            <a:r>
              <a:rPr lang="it-IT" dirty="0" err="1"/>
              <a:t>pins</a:t>
            </a:r>
            <a:r>
              <a:rPr lang="it-IT" dirty="0"/>
              <a:t> of the ESP8266 to the Arduino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We’re</a:t>
            </a:r>
            <a:r>
              <a:rPr lang="it-IT" dirty="0"/>
              <a:t> not </a:t>
            </a:r>
            <a:r>
              <a:rPr lang="it-IT" dirty="0" err="1"/>
              <a:t>trying</a:t>
            </a:r>
            <a:r>
              <a:rPr lang="it-IT" dirty="0"/>
              <a:t> to </a:t>
            </a:r>
            <a:r>
              <a:rPr lang="it-IT" dirty="0" err="1"/>
              <a:t>communicate</a:t>
            </a:r>
            <a:r>
              <a:rPr lang="it-IT" dirty="0"/>
              <a:t> with a the </a:t>
            </a:r>
            <a:r>
              <a:rPr lang="it-IT" dirty="0" err="1"/>
              <a:t>arduino</a:t>
            </a:r>
            <a:r>
              <a:rPr lang="it-IT" dirty="0"/>
              <a:t> but are </a:t>
            </a:r>
            <a:r>
              <a:rPr lang="it-IT" dirty="0" err="1"/>
              <a:t>trying</a:t>
            </a:r>
            <a:r>
              <a:rPr lang="it-IT" dirty="0"/>
              <a:t> to talk </a:t>
            </a:r>
            <a:r>
              <a:rPr lang="it-IT" dirty="0" err="1"/>
              <a:t>directly</a:t>
            </a:r>
            <a:r>
              <a:rPr lang="it-IT" dirty="0"/>
              <a:t> to the USB-TTL chip, the right connection </a:t>
            </a:r>
            <a:r>
              <a:rPr lang="it-IT" dirty="0" err="1"/>
              <a:t>scheme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RX0 -&gt; RX, TX0 -&gt; TX</a:t>
            </a:r>
            <a:r>
              <a:rPr lang="it-IT" dirty="0"/>
              <a:t>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9027F61-1AB2-4647-A548-18DE504A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486" y="802150"/>
            <a:ext cx="3795801" cy="284685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C897ABA-8E62-4F37-AC46-0B7E80299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0" r="1210" b="19175"/>
          <a:stretch/>
        </p:blipFill>
        <p:spPr>
          <a:xfrm>
            <a:off x="7513669" y="3706700"/>
            <a:ext cx="3875263" cy="234915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33440BB-148E-41D4-95E8-0DBAD8213BF9}"/>
              </a:ext>
            </a:extLst>
          </p:cNvPr>
          <p:cNvSpPr txBox="1"/>
          <p:nvPr/>
        </p:nvSpPr>
        <p:spPr>
          <a:xfrm>
            <a:off x="2113050" y="5226241"/>
            <a:ext cx="4918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That </a:t>
            </a:r>
            <a:r>
              <a:rPr lang="it-IT" dirty="0" err="1"/>
              <a:t>looks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we have a </a:t>
            </a:r>
            <a:r>
              <a:rPr lang="it-IT" dirty="0" err="1"/>
              <a:t>socketed</a:t>
            </a:r>
            <a:r>
              <a:rPr lang="it-IT" dirty="0"/>
              <a:t> controller line in the Uno case, but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Mega?</a:t>
            </a:r>
          </a:p>
        </p:txBody>
      </p:sp>
    </p:spTree>
    <p:extLst>
      <p:ext uri="{BB962C8B-B14F-4D97-AF65-F5344CB8AC3E}">
        <p14:creationId xmlns:p14="http://schemas.microsoft.com/office/powerpoint/2010/main" val="26395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904DA9C-4E27-4DB1-8F36-C4AB19A36D3E}"/>
              </a:ext>
            </a:extLst>
          </p:cNvPr>
          <p:cNvSpPr txBox="1">
            <a:spLocks/>
          </p:cNvSpPr>
          <p:nvPr/>
        </p:nvSpPr>
        <p:spPr>
          <a:xfrm>
            <a:off x="107966" y="1867424"/>
            <a:ext cx="4010169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 2: The Sleeping Beauty</a:t>
            </a:r>
          </a:p>
        </p:txBody>
      </p:sp>
      <p:pic>
        <p:nvPicPr>
          <p:cNvPr id="15" name="Elemento grafico 14" descr="Salvadanaio">
            <a:extLst>
              <a:ext uri="{FF2B5EF4-FFF2-40B4-BE49-F238E27FC236}">
                <a16:creationId xmlns:a16="http://schemas.microsoft.com/office/drawing/2014/main" id="{D960F505-E6E7-486F-839B-DC803F370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82909" y="4889790"/>
            <a:ext cx="1492167" cy="149216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4516B8-E852-4604-BC46-AE35194771C9}"/>
              </a:ext>
            </a:extLst>
          </p:cNvPr>
          <p:cNvSpPr txBox="1"/>
          <p:nvPr/>
        </p:nvSpPr>
        <p:spPr>
          <a:xfrm>
            <a:off x="38110" y="3898063"/>
            <a:ext cx="4540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Run</a:t>
            </a:r>
            <a:r>
              <a:rPr lang="it-IT" dirty="0"/>
              <a:t> a jumper </a:t>
            </a:r>
            <a:r>
              <a:rPr lang="it-IT" dirty="0" err="1"/>
              <a:t>wire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b="1" dirty="0"/>
              <a:t>RESET</a:t>
            </a:r>
            <a:r>
              <a:rPr lang="it-IT" dirty="0"/>
              <a:t> and </a:t>
            </a:r>
            <a:r>
              <a:rPr lang="it-IT" b="1" dirty="0"/>
              <a:t>GND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Proceed</a:t>
            </a:r>
            <a:r>
              <a:rPr lang="it-IT" dirty="0"/>
              <a:t> </a:t>
            </a:r>
            <a:r>
              <a:rPr lang="it-IT" dirty="0" err="1"/>
              <a:t>exactly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Method 1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50550FF-815E-46D7-90F5-EED1450B31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4702" y="2189787"/>
            <a:ext cx="7872921" cy="395882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FD6872-8F81-48CA-AF58-0BD217400504}"/>
              </a:ext>
            </a:extLst>
          </p:cNvPr>
          <p:cNvSpPr txBox="1"/>
          <p:nvPr/>
        </p:nvSpPr>
        <p:spPr>
          <a:xfrm>
            <a:off x="240703" y="996314"/>
            <a:ext cx="738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Mega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soldered</a:t>
            </a:r>
            <a:r>
              <a:rPr lang="it-IT" dirty="0"/>
              <a:t> </a:t>
            </a:r>
            <a:r>
              <a:rPr lang="it-IT" b="1" dirty="0"/>
              <a:t>ATMEGA2560 </a:t>
            </a:r>
            <a:r>
              <a:rPr lang="it-IT" dirty="0"/>
              <a:t>controller that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little</a:t>
            </a:r>
            <a:r>
              <a:rPr lang="it-IT" dirty="0"/>
              <a:t> bit </a:t>
            </a:r>
            <a:r>
              <a:rPr lang="it-IT" dirty="0" err="1"/>
              <a:t>impractical</a:t>
            </a:r>
            <a:r>
              <a:rPr lang="it-IT" dirty="0"/>
              <a:t> to </a:t>
            </a:r>
            <a:r>
              <a:rPr lang="it-IT" dirty="0" err="1"/>
              <a:t>remove</a:t>
            </a:r>
            <a:r>
              <a:rPr lang="it-IT" dirty="0"/>
              <a:t>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4E0D7A1-0202-4EF9-AB35-B2E932592D4B}"/>
              </a:ext>
            </a:extLst>
          </p:cNvPr>
          <p:cNvSpPr txBox="1"/>
          <p:nvPr/>
        </p:nvSpPr>
        <p:spPr>
          <a:xfrm>
            <a:off x="240703" y="2317056"/>
            <a:ext cx="3804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If</a:t>
            </a:r>
            <a:r>
              <a:rPr lang="it-IT" dirty="0"/>
              <a:t> we </a:t>
            </a:r>
            <a:r>
              <a:rPr lang="it-IT" dirty="0" err="1"/>
              <a:t>can’t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the controller </a:t>
            </a:r>
            <a:r>
              <a:rPr lang="it-IT" dirty="0" err="1"/>
              <a:t>itself</a:t>
            </a:r>
            <a:r>
              <a:rPr lang="it-IT" dirty="0"/>
              <a:t> we can just silence it </a:t>
            </a:r>
            <a:r>
              <a:rPr lang="it-IT" dirty="0" err="1"/>
              <a:t>when</a:t>
            </a:r>
            <a:r>
              <a:rPr lang="it-IT" dirty="0"/>
              <a:t> we need to </a:t>
            </a:r>
            <a:r>
              <a:rPr lang="it-IT" dirty="0" err="1"/>
              <a:t>speak</a:t>
            </a:r>
            <a:r>
              <a:rPr lang="it-IT" dirty="0"/>
              <a:t> with the ESP8266 by grounding </a:t>
            </a:r>
            <a:r>
              <a:rPr lang="it-IT" dirty="0" err="1"/>
              <a:t>it’s</a:t>
            </a:r>
            <a:r>
              <a:rPr lang="it-IT" dirty="0"/>
              <a:t> reset signal.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0356EE3-AFB0-4048-8AAA-BB19B7A214FD}"/>
              </a:ext>
            </a:extLst>
          </p:cNvPr>
          <p:cNvCxnSpPr>
            <a:cxnSpLocks/>
          </p:cNvCxnSpPr>
          <p:nvPr/>
        </p:nvCxnSpPr>
        <p:spPr>
          <a:xfrm>
            <a:off x="6644558" y="5635873"/>
            <a:ext cx="567813" cy="3097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7C5D108-BF9B-4D3D-8BB3-93B8B59662F0}"/>
              </a:ext>
            </a:extLst>
          </p:cNvPr>
          <p:cNvCxnSpPr>
            <a:cxnSpLocks/>
          </p:cNvCxnSpPr>
          <p:nvPr/>
        </p:nvCxnSpPr>
        <p:spPr>
          <a:xfrm>
            <a:off x="7212371" y="5635872"/>
            <a:ext cx="567813" cy="3097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77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4058D39-C298-49FB-A0ED-0CC79640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92" y="3112406"/>
            <a:ext cx="4093824" cy="29694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DB12B2C-D552-49FE-9484-7E7BE907E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38" t="2504" r="8858" b="15896"/>
          <a:stretch/>
        </p:blipFill>
        <p:spPr>
          <a:xfrm>
            <a:off x="293643" y="203767"/>
            <a:ext cx="4030707" cy="592928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A10444-6DD4-4C90-B370-BF29AB23B5D5}"/>
              </a:ext>
            </a:extLst>
          </p:cNvPr>
          <p:cNvSpPr txBox="1"/>
          <p:nvPr/>
        </p:nvSpPr>
        <p:spPr>
          <a:xfrm>
            <a:off x="4476986" y="1770371"/>
            <a:ext cx="505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You </a:t>
            </a:r>
            <a:r>
              <a:rPr lang="it-IT" dirty="0" err="1"/>
              <a:t>got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05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grafico</a:t>
            </a:r>
          </a:p>
        </p:txBody>
      </p:sp>
      <p:graphicFrame>
        <p:nvGraphicFramePr>
          <p:cNvPr id="6" name="Segnaposto contenuto 5" descr="Istogramma a colonne raggruppate che mostra i valori di 3 serie per 4 categori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4607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due contenuti con tabella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it-IT" dirty="0"/>
              <a:t>Primo punto elenco qui</a:t>
            </a:r>
          </a:p>
          <a:p>
            <a:pPr rtl="0"/>
            <a:r>
              <a:rPr lang="it-IT" dirty="0"/>
              <a:t>Secondo punto elenco qui</a:t>
            </a:r>
          </a:p>
          <a:p>
            <a:pPr rtl="0"/>
            <a:r>
              <a:rPr lang="it-IT" dirty="0"/>
              <a:t>Terzo punto elenco qui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049176"/>
              </p:ext>
            </p:extLst>
          </p:nvPr>
        </p:nvGraphicFramePr>
        <p:xfrm>
          <a:off x="6324600" y="1981200"/>
          <a:ext cx="4572000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</a:t>
            </a:r>
            <a:r>
              <a:rPr lang="it-IT" dirty="0" err="1"/>
              <a:t>SmartArt</a:t>
            </a:r>
            <a:endParaRPr lang="it-IT" dirty="0"/>
          </a:p>
        </p:txBody>
      </p:sp>
      <p:graphicFrame>
        <p:nvGraphicFramePr>
          <p:cNvPr id="4" name="Segnaposto contenuto 3" descr="Diagramma Processo frecce che mostra 3 passaggi disposti da sinistra a destra con le descrizioni delle attività per ogni grupp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085600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- 1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6838E0-4CF5-4EFD-AFBC-08120371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it-IT" dirty="0"/>
              <a:t>CM-01 </a:t>
            </a:r>
            <a:r>
              <a:rPr lang="it-IT" dirty="0" err="1"/>
              <a:t>Automatic</a:t>
            </a:r>
            <a:r>
              <a:rPr lang="it-IT" dirty="0"/>
              <a:t> Car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8B4C6B-7AC2-4057-A7BB-2F5D02B80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wanted it to be:</a:t>
            </a:r>
            <a:endParaRPr lang="en-US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585D8DD-DBC0-446E-ACB3-872DD9E25D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  <a:p>
            <a:endParaRPr lang="en-US" u="sng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08CE1D-6667-401D-ABCE-8CC8174A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</a:t>
            </a:r>
            <a:r>
              <a:rPr lang="it-IT" dirty="0" err="1"/>
              <a:t>achieved</a:t>
            </a:r>
            <a:r>
              <a:rPr lang="it-IT" dirty="0"/>
              <a:t>: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61EF586-0F6B-4223-BCEF-083AED5BEB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 err="1"/>
              <a:t>Mobility</a:t>
            </a:r>
            <a:r>
              <a:rPr lang="it-IT" dirty="0"/>
              <a:t>: 4 </a:t>
            </a:r>
            <a:r>
              <a:rPr lang="it-IT" dirty="0" err="1"/>
              <a:t>wheels</a:t>
            </a:r>
            <a:r>
              <a:rPr lang="it-IT" dirty="0"/>
              <a:t>, </a:t>
            </a:r>
            <a:r>
              <a:rPr lang="it-IT" dirty="0" err="1"/>
              <a:t>controlled</a:t>
            </a:r>
            <a:r>
              <a:rPr lang="it-IT" dirty="0"/>
              <a:t> in </a:t>
            </a:r>
            <a:r>
              <a:rPr lang="it-IT" dirty="0" err="1"/>
              <a:t>pairs</a:t>
            </a:r>
            <a:endParaRPr lang="it-IT" dirty="0"/>
          </a:p>
          <a:p>
            <a:r>
              <a:rPr lang="it-IT" dirty="0"/>
              <a:t>Remote Control: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ESP8266</a:t>
            </a:r>
          </a:p>
          <a:p>
            <a:pPr lvl="1"/>
            <a:r>
              <a:rPr lang="it-IT" dirty="0" err="1"/>
              <a:t>Infrared</a:t>
            </a:r>
            <a:r>
              <a:rPr lang="it-IT" dirty="0"/>
              <a:t> remote</a:t>
            </a:r>
          </a:p>
          <a:p>
            <a:r>
              <a:rPr lang="it-IT" dirty="0"/>
              <a:t>Proximity sensing:</a:t>
            </a:r>
          </a:p>
          <a:p>
            <a:pPr lvl="1"/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range </a:t>
            </a:r>
            <a:r>
              <a:rPr lang="it-IT" dirty="0" err="1"/>
              <a:t>sensor</a:t>
            </a:r>
            <a:r>
              <a:rPr lang="it-IT" dirty="0"/>
              <a:t> + servo for scanning </a:t>
            </a:r>
            <a:r>
              <a:rPr lang="it-IT" dirty="0" err="1"/>
              <a:t>at</a:t>
            </a:r>
            <a:r>
              <a:rPr lang="it-IT" dirty="0"/>
              <a:t> 180°</a:t>
            </a:r>
          </a:p>
          <a:p>
            <a:pPr lvl="1"/>
            <a:r>
              <a:rPr lang="it-IT" dirty="0"/>
              <a:t>IR range </a:t>
            </a:r>
            <a:r>
              <a:rPr lang="it-IT" dirty="0" err="1"/>
              <a:t>sensor</a:t>
            </a:r>
            <a:r>
              <a:rPr lang="it-IT" dirty="0"/>
              <a:t> for line following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- 2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- 3</a:t>
            </a:r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- 4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- 5</a:t>
            </a:r>
          </a:p>
        </p:txBody>
      </p:sp>
      <p:sp>
        <p:nvSpPr>
          <p:cNvPr id="5" name="Segnaposto immagine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9AB3089-720F-4F90-9292-AAF3596D3D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2626" y="1921869"/>
            <a:ext cx="4610174" cy="461017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DC motors + Wheels:</a:t>
            </a:r>
          </a:p>
          <a:p>
            <a:pPr lvl="1"/>
            <a:r>
              <a:rPr lang="it-IT"/>
              <a:t>Sold in couples, 5 euros on Amazon, much less on Aliexpress.</a:t>
            </a:r>
          </a:p>
          <a:p>
            <a:pPr lvl="1"/>
            <a:r>
              <a:rPr lang="it-IT"/>
              <a:t>Rated 3V – 6V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5ED9FD4-0A51-4D21-9DE3-BFEADC1E877E}"/>
              </a:ext>
            </a:extLst>
          </p:cNvPr>
          <p:cNvSpPr/>
          <p:nvPr/>
        </p:nvSpPr>
        <p:spPr>
          <a:xfrm>
            <a:off x="975800" y="1660124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4D1A18D-1215-4FEE-89B4-0E8E31F34A01}"/>
              </a:ext>
            </a:extLst>
          </p:cNvPr>
          <p:cNvSpPr/>
          <p:nvPr/>
        </p:nvSpPr>
        <p:spPr>
          <a:xfrm>
            <a:off x="3306247" y="1602273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048301" y="354367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2B00B947-C231-4B06-89BC-CE5B37E54FA7}"/>
              </a:ext>
            </a:extLst>
          </p:cNvPr>
          <p:cNvSpPr/>
          <p:nvPr/>
        </p:nvSpPr>
        <p:spPr>
          <a:xfrm>
            <a:off x="3306247" y="342900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430040" y="180290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8AAB4D-F657-4E22-852D-B6BA24C9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955" y="2222528"/>
            <a:ext cx="4654490" cy="3540035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Arduino Mega 2560 REV3</a:t>
            </a:r>
          </a:p>
          <a:p>
            <a:pPr lvl="1"/>
            <a:r>
              <a:rPr lang="it-IT"/>
              <a:t>Has LOTS of GPIO pins, PWM-enabled pins and Analog pins</a:t>
            </a:r>
          </a:p>
          <a:p>
            <a:pPr lvl="1"/>
            <a:r>
              <a:rPr lang="it-IT"/>
              <a:t>Multiple Serial interfaces</a:t>
            </a:r>
          </a:p>
          <a:p>
            <a:pPr lvl="1"/>
            <a:r>
              <a:rPr lang="it-IT"/>
              <a:t>Same layout of Arduino Uno</a:t>
            </a:r>
            <a:br>
              <a:rPr lang="it-IT"/>
            </a:br>
            <a:r>
              <a:rPr lang="it-IT"/>
              <a:t>for shield compatibility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AEE89FC-3947-42C0-A66E-C9389F3F3E25}"/>
              </a:ext>
            </a:extLst>
          </p:cNvPr>
          <p:cNvCxnSpPr>
            <a:cxnSpLocks/>
          </p:cNvCxnSpPr>
          <p:nvPr/>
        </p:nvCxnSpPr>
        <p:spPr>
          <a:xfrm flipH="1">
            <a:off x="10466774" y="2133363"/>
            <a:ext cx="559292" cy="4766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3B91B39-EE18-41DE-B6F0-1002D9E88155}"/>
              </a:ext>
            </a:extLst>
          </p:cNvPr>
          <p:cNvCxnSpPr>
            <a:cxnSpLocks/>
          </p:cNvCxnSpPr>
          <p:nvPr/>
        </p:nvCxnSpPr>
        <p:spPr>
          <a:xfrm>
            <a:off x="7838983" y="237169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4D388F5-F8F5-4CAB-9B2F-823161941827}"/>
              </a:ext>
            </a:extLst>
          </p:cNvPr>
          <p:cNvCxnSpPr>
            <a:cxnSpLocks/>
          </p:cNvCxnSpPr>
          <p:nvPr/>
        </p:nvCxnSpPr>
        <p:spPr>
          <a:xfrm flipH="1" flipV="1">
            <a:off x="10821880" y="3856992"/>
            <a:ext cx="594803" cy="493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3D8689F-2C83-4053-B588-7196A2FC55E5}"/>
              </a:ext>
            </a:extLst>
          </p:cNvPr>
          <p:cNvCxnSpPr>
            <a:cxnSpLocks/>
          </p:cNvCxnSpPr>
          <p:nvPr/>
        </p:nvCxnSpPr>
        <p:spPr>
          <a:xfrm flipV="1">
            <a:off x="7617041" y="2990608"/>
            <a:ext cx="1098502" cy="729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3A3852-EA95-4729-B436-F76BF2FBF95B}"/>
              </a:ext>
            </a:extLst>
          </p:cNvPr>
          <p:cNvCxnSpPr>
            <a:cxnSpLocks/>
          </p:cNvCxnSpPr>
          <p:nvPr/>
        </p:nvCxnSpPr>
        <p:spPr>
          <a:xfrm>
            <a:off x="9534617" y="2490554"/>
            <a:ext cx="1211803" cy="8646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CD852C06-2C11-402A-ABD4-6E283C39C96F}"/>
              </a:ext>
            </a:extLst>
          </p:cNvPr>
          <p:cNvCxnSpPr>
            <a:cxnSpLocks/>
          </p:cNvCxnSpPr>
          <p:nvPr/>
        </p:nvCxnSpPr>
        <p:spPr>
          <a:xfrm flipV="1">
            <a:off x="9676660" y="3502825"/>
            <a:ext cx="1243085" cy="8472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7FDA30B0-58D8-4057-A267-A36BDA23E364}"/>
              </a:ext>
            </a:extLst>
          </p:cNvPr>
          <p:cNvCxnSpPr>
            <a:cxnSpLocks/>
          </p:cNvCxnSpPr>
          <p:nvPr/>
        </p:nvCxnSpPr>
        <p:spPr>
          <a:xfrm>
            <a:off x="8651507" y="207641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383E391-F4B5-45A2-93E0-0DF2F870BB84}"/>
              </a:ext>
            </a:extLst>
          </p:cNvPr>
          <p:cNvCxnSpPr>
            <a:cxnSpLocks/>
          </p:cNvCxnSpPr>
          <p:nvPr/>
        </p:nvCxnSpPr>
        <p:spPr>
          <a:xfrm flipV="1">
            <a:off x="8840717" y="2606163"/>
            <a:ext cx="595000" cy="3844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527320" y="226772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2x 18650 Li-ion cells</a:t>
            </a:r>
          </a:p>
          <a:p>
            <a:pPr lvl="1"/>
            <a:r>
              <a:rPr lang="it-IT"/>
              <a:t>3.6V each (actually almost 4V when fully charged)</a:t>
            </a:r>
          </a:p>
          <a:p>
            <a:pPr lvl="1"/>
            <a:r>
              <a:rPr lang="it-IT" b="1">
                <a:solidFill>
                  <a:srgbClr val="C00000"/>
                </a:solidFill>
              </a:rPr>
              <a:t>!!Faulty battery socket can make them</a:t>
            </a:r>
            <a:br>
              <a:rPr lang="it-IT" b="1">
                <a:solidFill>
                  <a:srgbClr val="C00000"/>
                </a:solidFill>
              </a:rPr>
            </a:br>
            <a:r>
              <a:rPr lang="it-IT" b="1">
                <a:solidFill>
                  <a:srgbClr val="C00000"/>
                </a:solidFill>
              </a:rPr>
              <a:t>catch fire!!</a:t>
            </a:r>
          </a:p>
          <a:p>
            <a:pPr lvl="2"/>
            <a:r>
              <a:rPr lang="it-IT"/>
              <a:t>But as long as you’re careful it should be ok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FD88A6-AF0A-4A6E-847C-764F4B53F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13926" r="16433" b="7980"/>
          <a:stretch/>
        </p:blipFill>
        <p:spPr>
          <a:xfrm>
            <a:off x="7506950" y="3057402"/>
            <a:ext cx="1161207" cy="30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Voltage meter:</a:t>
            </a:r>
          </a:p>
          <a:p>
            <a:pPr lvl="1"/>
            <a:r>
              <a:rPr lang="it-IT"/>
              <a:t>Small</a:t>
            </a:r>
          </a:p>
          <a:p>
            <a:pPr lvl="1"/>
            <a:r>
              <a:rPr lang="it-IT"/>
              <a:t>Not very accurate but it’s used only for battery charge status estimation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9A2D4C-4ED3-4054-A9E1-D62B0CB9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682" y="2863934"/>
            <a:ext cx="2661726" cy="27726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227908" y="2573467"/>
            <a:ext cx="1149531" cy="11495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1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ESP-13 shield</a:t>
            </a:r>
          </a:p>
          <a:p>
            <a:pPr lvl="1"/>
            <a:r>
              <a:rPr lang="it-IT"/>
              <a:t>Carries an ESP-WROOM-02 module based on ESP8266</a:t>
            </a:r>
          </a:p>
          <a:p>
            <a:pPr lvl="1"/>
            <a:r>
              <a:rPr lang="it-IT"/>
              <a:t>Not mounted as a shield (going to see why soon)</a:t>
            </a:r>
          </a:p>
          <a:p>
            <a:pPr lvl="1"/>
            <a:r>
              <a:rPr lang="it-IT"/>
              <a:t>Cheap compared to other ESP8266  shields</a:t>
            </a:r>
          </a:p>
          <a:p>
            <a:pPr lvl="2"/>
            <a:r>
              <a:rPr lang="it-IT"/>
              <a:t>Turns out there’s a reason for that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288F78C-9D9B-4E35-94C5-DB3E56CE74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0133" y="1973367"/>
            <a:ext cx="4415972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0</TotalTime>
  <Words>1589</Words>
  <Application>Microsoft Office PowerPoint</Application>
  <PresentationFormat>Widescreen</PresentationFormat>
  <Paragraphs>231</Paragraphs>
  <Slides>44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46" baseType="lpstr">
      <vt:lpstr>Arial</vt:lpstr>
      <vt:lpstr>Griglia a diamante 16x9</vt:lpstr>
      <vt:lpstr>Layout titolo</vt:lpstr>
      <vt:lpstr>Presentazione standard di PowerPoint</vt:lpstr>
      <vt:lpstr>What we wanted it to be:</vt:lpstr>
      <vt:lpstr>CM-01 Automatic Car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Schematics</vt:lpstr>
      <vt:lpstr>Putting everything together: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Layout titolo e contenuto con grafico</vt:lpstr>
      <vt:lpstr>Layout due contenuti con tabella</vt:lpstr>
      <vt:lpstr>Layout titolo e contenuto con SmartArt</vt:lpstr>
      <vt:lpstr>Aggiungere un titolo di diapositiva - 1</vt:lpstr>
      <vt:lpstr>Aggiungere un titolo di diapositiva - 2</vt:lpstr>
      <vt:lpstr>Aggiungere un titolo di diapositiva - 3</vt:lpstr>
      <vt:lpstr>Presentazione standard di PowerPoint</vt:lpstr>
      <vt:lpstr>Aggiungere un titolo di diapositiva - 4</vt:lpstr>
      <vt:lpstr>Aggiungere un titolo di diapositiva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Filippo Castelli</dc:creator>
  <cp:lastModifiedBy>Filippo Castelli</cp:lastModifiedBy>
  <cp:revision>57</cp:revision>
  <dcterms:created xsi:type="dcterms:W3CDTF">2018-12-05T20:38:14Z</dcterms:created>
  <dcterms:modified xsi:type="dcterms:W3CDTF">2018-12-15T16:18:04Z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